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tags/tag50.xml" ContentType="application/vnd.openxmlformats-officedocument.presentationml.tags+xml"/>
  <Override PartName="/ppt/notesSlides/notesSlide49.xml" ContentType="application/vnd.openxmlformats-officedocument.presentationml.notesSlide+xml"/>
  <Override PartName="/ppt/tags/tag51.xml" ContentType="application/vnd.openxmlformats-officedocument.presentationml.tags+xml"/>
  <Override PartName="/ppt/notesSlides/notesSlide50.xml" ContentType="application/vnd.openxmlformats-officedocument.presentationml.notesSlide+xml"/>
  <Override PartName="/ppt/tags/tag52.xml" ContentType="application/vnd.openxmlformats-officedocument.presentationml.tags+xml"/>
  <Override PartName="/ppt/notesSlides/notesSlide51.xml" ContentType="application/vnd.openxmlformats-officedocument.presentationml.notesSlide+xml"/>
  <Override PartName="/ppt/tags/tag53.xml" ContentType="application/vnd.openxmlformats-officedocument.presentationml.tags+xml"/>
  <Override PartName="/ppt/notesSlides/notesSlide52.xml" ContentType="application/vnd.openxmlformats-officedocument.presentationml.notesSlide+xml"/>
  <Override PartName="/ppt/tags/tag54.xml" ContentType="application/vnd.openxmlformats-officedocument.presentationml.tags+xml"/>
  <Override PartName="/ppt/notesSlides/notesSlide53.xml" ContentType="application/vnd.openxmlformats-officedocument.presentationml.notesSlide+xml"/>
  <Override PartName="/ppt/tags/tag55.xml" ContentType="application/vnd.openxmlformats-officedocument.presentationml.tags+xml"/>
  <Override PartName="/ppt/notesSlides/notesSlide54.xml" ContentType="application/vnd.openxmlformats-officedocument.presentationml.notesSlide+xml"/>
  <Override PartName="/ppt/tags/tag56.xml" ContentType="application/vnd.openxmlformats-officedocument.presentationml.tags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8" r:id="rId2"/>
  </p:sldMasterIdLst>
  <p:notesMasterIdLst>
    <p:notesMasterId r:id="rId62"/>
  </p:notesMasterIdLst>
  <p:sldIdLst>
    <p:sldId id="258" r:id="rId3"/>
    <p:sldId id="381" r:id="rId4"/>
    <p:sldId id="264" r:id="rId5"/>
    <p:sldId id="319" r:id="rId6"/>
    <p:sldId id="393" r:id="rId7"/>
    <p:sldId id="320" r:id="rId8"/>
    <p:sldId id="374" r:id="rId9"/>
    <p:sldId id="375" r:id="rId10"/>
    <p:sldId id="321" r:id="rId11"/>
    <p:sldId id="377" r:id="rId12"/>
    <p:sldId id="322" r:id="rId13"/>
    <p:sldId id="325" r:id="rId14"/>
    <p:sldId id="327" r:id="rId15"/>
    <p:sldId id="259" r:id="rId16"/>
    <p:sldId id="330" r:id="rId17"/>
    <p:sldId id="328" r:id="rId18"/>
    <p:sldId id="329" r:id="rId19"/>
    <p:sldId id="331" r:id="rId20"/>
    <p:sldId id="332" r:id="rId21"/>
    <p:sldId id="352" r:id="rId22"/>
    <p:sldId id="334" r:id="rId23"/>
    <p:sldId id="333" r:id="rId24"/>
    <p:sldId id="335" r:id="rId25"/>
    <p:sldId id="383" r:id="rId26"/>
    <p:sldId id="394" r:id="rId27"/>
    <p:sldId id="338" r:id="rId28"/>
    <p:sldId id="384" r:id="rId29"/>
    <p:sldId id="388" r:id="rId30"/>
    <p:sldId id="385" r:id="rId31"/>
    <p:sldId id="389" r:id="rId32"/>
    <p:sldId id="343" r:id="rId33"/>
    <p:sldId id="390" r:id="rId34"/>
    <p:sldId id="391" r:id="rId35"/>
    <p:sldId id="382" r:id="rId36"/>
    <p:sldId id="346" r:id="rId37"/>
    <p:sldId id="345" r:id="rId38"/>
    <p:sldId id="337" r:id="rId39"/>
    <p:sldId id="347" r:id="rId40"/>
    <p:sldId id="340" r:id="rId41"/>
    <p:sldId id="341" r:id="rId42"/>
    <p:sldId id="348" r:id="rId43"/>
    <p:sldId id="349" r:id="rId44"/>
    <p:sldId id="378" r:id="rId45"/>
    <p:sldId id="379" r:id="rId46"/>
    <p:sldId id="380" r:id="rId47"/>
    <p:sldId id="351" r:id="rId48"/>
    <p:sldId id="367" r:id="rId49"/>
    <p:sldId id="368" r:id="rId50"/>
    <p:sldId id="369" r:id="rId51"/>
    <p:sldId id="370" r:id="rId52"/>
    <p:sldId id="362" r:id="rId53"/>
    <p:sldId id="365" r:id="rId54"/>
    <p:sldId id="363" r:id="rId55"/>
    <p:sldId id="366" r:id="rId56"/>
    <p:sldId id="371" r:id="rId57"/>
    <p:sldId id="372" r:id="rId58"/>
    <p:sldId id="373" r:id="rId59"/>
    <p:sldId id="392" r:id="rId60"/>
    <p:sldId id="318" r:id="rId61"/>
  </p:sldIdLst>
  <p:sldSz cx="12192000" cy="6858000"/>
  <p:notesSz cx="6858000" cy="9144000"/>
  <p:custDataLst>
    <p:tags r:id="rId6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16456C"/>
    <a:srgbClr val="1E5FA6"/>
    <a:srgbClr val="1F66AE"/>
    <a:srgbClr val="1F78BC"/>
    <a:srgbClr val="860000"/>
    <a:srgbClr val="FFEBEB"/>
    <a:srgbClr val="FFDDDD"/>
    <a:srgbClr val="ECECEC"/>
    <a:srgbClr val="9DE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82767" autoAdjust="0"/>
  </p:normalViewPr>
  <p:slideViewPr>
    <p:cSldViewPr snapToGrid="0" showGuides="1">
      <p:cViewPr varScale="1">
        <p:scale>
          <a:sx n="71" d="100"/>
          <a:sy n="71" d="100"/>
        </p:scale>
        <p:origin x="95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357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gs" Target="tags/tag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1CF68-0A98-4BBD-8F36-DAF0BF848380}" type="datetimeFigureOut">
              <a:rPr lang="zh-CN" altLang="en-US" smtClean="0"/>
              <a:t>2023/03/28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49E67-87B5-4FCC-B283-3F778367DD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44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70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35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950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708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489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842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587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857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你看到了多少信息？不妨我们一起看一看：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人物：女人，短发，佩戴项链，做了美甲，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......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衣服：女装，黑色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T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恤，长袖，低领，白色裤子，薄款，紧身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文字：秋定制，流金诗意，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折包邮，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custom</a:t>
            </a:r>
          </a:p>
          <a:p>
            <a:pPr algn="l"/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这是一些显性信息，可以看出一张图片里面的显性信息就已经很多了，当然还有很多隐形信息。比如：</a:t>
            </a:r>
          </a:p>
          <a:p>
            <a:pPr algn="l"/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1.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衣服材质：纯棉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2.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特点：时尚的版型，贴身，显身材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......</a:t>
            </a:r>
          </a:p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720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333333"/>
                </a:solidFill>
                <a:effectLst/>
                <a:latin typeface="SourceSansPro"/>
              </a:rPr>
              <a:t>这个评论不能确定患者的情感，需要使用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SourceSansPro"/>
              </a:rPr>
              <a:t>NLP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SourceSansPro"/>
              </a:rPr>
              <a:t>算法，经过算法效果评估等一系列过程才能得到患者的情感。因此非结构化数据的处理门槛较高，难度较大，但价值也较大。（包含着对医生的评价、就诊流程的评价、药物的评价等）</a:t>
            </a:r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248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大数据的数据源是完全分布式的，传统数据的数据源是集中的。原因是数据量大，集中处理需要高性能服务器。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大数据的数据整合十分困难，因为是以非结构化数据为主的。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非结构化数据存放在传统关系数据库中，而非结构化的数据则存放在非关系型数据库中，字段、格式、长度都是可变的，较为复杂</a:t>
            </a:r>
          </a:p>
          <a:p>
            <a:endParaRPr lang="en-US" altLang="zh-CN" b="0" i="0" dirty="0">
              <a:solidFill>
                <a:srgbClr val="333333"/>
              </a:solidFill>
              <a:effectLst/>
              <a:latin typeface="SourceSansPro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741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17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7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7839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224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SourceSansPro"/>
              </a:rPr>
              <a:t>第一次工业革命时代，发明了蒸汽机，解放了劳动者的双手，生产效率得到了提高。第二次工业革命成产方式从单一工作发展到了流水线，生产效率再次提升。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756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系统日志采集方法：很多互联网企业都有自己的海量数据采集工具，多用于系统日志采集，如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Hadoop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_GB2312"/>
              </a:rPr>
              <a:t>Chukwa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Cloudera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Flume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Facebook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Scribe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等，这些工具均采用分布式架构，能满足每秒数百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MB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的日志数据采集和传输需求。</a:t>
            </a:r>
          </a:p>
          <a:p>
            <a:r>
              <a:rPr lang="zh-CN" altLang="zh-CN" sz="1800" dirty="0">
                <a:effectLst/>
                <a:ea typeface="MS Gothic" panose="020B0609070205080204" pitchFamily="49" charset="-128"/>
                <a:cs typeface="MS Gothic" panose="020B0609070205080204" pitchFamily="49" charset="-128"/>
              </a:rPr>
              <a:t>▷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网络数据采集方法：网络数据采集是指通过网络爬虫或网站公开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/>
              </a:rPr>
              <a:t>API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等方式从网站上获取数据信息。该方法可以将非结构化数据从网页中抽取出来，将其存储为统一的本地数据文件，并以结构化的方式存储。它支持图片、音频、视频等文件或附件的采集，附件与正文可以自动关联。最常用的爬虫语言就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/>
              </a:rPr>
              <a:t>python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，并且已经有成熟的工具，比如八爪鱼。（看视频）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822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系统日志采集方法：很多互联网企业都有自己的海量数据采集工具，多用于系统日志采集，如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Hadoop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_GB2312"/>
              </a:rPr>
              <a:t>Chukwa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Cloudera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Flume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Facebook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Scribe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等，这些工具均采用分布式架构，能满足每秒数百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MB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的日志数据采集和传输需求。</a:t>
            </a:r>
          </a:p>
          <a:p>
            <a:r>
              <a:rPr lang="zh-CN" altLang="zh-CN" sz="1800" dirty="0">
                <a:effectLst/>
                <a:ea typeface="MS Gothic" panose="020B0609070205080204" pitchFamily="49" charset="-128"/>
                <a:cs typeface="MS Gothic" panose="020B0609070205080204" pitchFamily="49" charset="-128"/>
              </a:rPr>
              <a:t>▷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网络数据采集方法：网络数据采集是指通过网络爬虫或网站公开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/>
              </a:rPr>
              <a:t>API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等方式从网站上获取数据信息。该方法可以将非结构化数据从网页中抽取出来，将其存储为统一的本地数据文件，并以结构化的方式存储。它支持图片、音频、视频等文件或附件的采集，附件与正文可以自动关联。最常用的爬虫语言就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/>
              </a:rPr>
              <a:t>python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，并且已经有成熟的工具，比如八爪鱼。（看视频）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493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320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SourceSansPro"/>
              </a:rPr>
              <a:t>第一次工业革命时代，发明了蒸汽机，解放了劳动者的双手，生产效率得到了提高。第二次工业革命成产方式从单一工作发展到了流水线，生产效率再次提升。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737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3.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/>
              </a:rPr>
              <a:t>数据分析。是核心部分，传统数据处理分析方法有：数据挖掘、机器学习、智能算法、统计分析等。</a:t>
            </a: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/>
              </a:rPr>
              <a:t>4.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数据解释。实质上就是数据的可视化，把复杂的数据关系以图形化的形式展现出来。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234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463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831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467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891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214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070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云计算、分布式文件系统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MapReduce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Hadoop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921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3449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8424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722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1.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分布式文件系统（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Google file system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）统一管理分布在集群上的文件系统。为什么需要它呢？因为大数据容量巨大，单台服务器的容量是有限的，即使外接扩容，也会存在数据安全风险。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Google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研究人员提出“分布式文件系统”的解决方案，把这个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600G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的数据文件切片（分三部分），然后把这三部分内容分别放在三台主机上，然后再将这三个数据切片整合到另一台主机上（不是复制到，而是通过技术链接的形式整合），客户端只要访问这台主机的地址就能够看到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600G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的完整数据。这个整合数据存储到主机上的技术就是我们所说的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文件系统。这样的处理固然有效，但也还有一些问题，比如说如果这三台主机有一台死机了怎么办？那研究人员就提出了新的方案，在发布数据的时候，为每个数据切片进行备份，并存储到其他电脑中，如果某台机子宕机了，就可以引用其他机子的数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2392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1.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分布式文件系统（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Google file system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）统一管理分布在集群上的文件系统。为什么需要它呢？因为大数据容量巨大，单台服务器的容量是有限的，即使外接扩容，也会存在数据安全风险。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Google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研究人员提出“分布式文件系统”的解决方案，把这个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600G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的数据文件切片（分三部分），然后把这三部分内容分别放在三台主机上，然后再将这三个数据切片整合到另一台主机上（不是复制到，而是通过技术链接的形式整合），客户端只要访问这台主机的地址就能够看到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600G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的完整数据。这个整合数据存储到主机上的技术就是我们所说的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文件系统。这样的处理固然有效，但也还有一些问题，比如说如果这三台主机有一台死机了怎么办？那研究人员就提出了新的方案，在发布数据的时候，为每个数据切片进行备份，并存储到其他电脑中，如果某台机子宕机了，就可以引用其他机子的数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8198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是面向大数据并行处理的计算框架。核心思想“分而治之”，分为两个阶段：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Map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Reduce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阶段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Map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阶段：把大数据复杂任务划分为若干个简单任务来处理。（公司和子公司，子公司汇报数据让总公司统一算；子公司先算，让后上报结果给总公司汇总。）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Reduce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阶段：对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Map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阶段的结果进行汇总。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78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比如说我们要计算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1+2+3+...+1000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亿，如果用一台高性能的服务器也能够运算，但是在时间和效率上肯定不高。研究人员借助“分布式”的理念，将计算量拆分，比如把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1+2+3+300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亿的数据量分给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台主机计算，再把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300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亿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+1+300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亿零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1+600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亿给第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台机子运算，最后把剩下的计算量再给第三台机子，最后再汇总计算就可以得到运算结果。前面拆分数据运算的过程我们称之为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Map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阶段，后面汇总的阶段称为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Reduce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阶段，而这样的计算过程就是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MapReduce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计算框架。</a:t>
            </a:r>
            <a:endParaRPr lang="zh-CN" altLang="en-US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5745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论文发表完，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Google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技术人员就开发了对应的系统：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HDFS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MapReduce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，并把这两种系统整合到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Hadoop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软件中用于分析大数据。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在狭义上将，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Helvetica Neue"/>
              </a:rPr>
              <a:t>Hadoop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就是单独指代的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Helvetica Neue"/>
              </a:rPr>
              <a:t>hadoop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软件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8850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9704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结合前面所学，医疗大数据的特征包括那几个特征？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容量巨大、类型繁多、速度巨快、价值密度低。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医疗大数据是服务于什么呢？决策对吧？什么决策？医生诊断、用药、管理决策。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那么医疗大数据的数据主要是来源于患者的。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5336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722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2807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比如国家卫健委通过大数据发现，某个地区群众在这段时间内购买的感冒药较多，且在社交媒体上的言论与感冒相关的较多、家庭用电有小幅度提升（居家较多），并且相邻区域的群众的数据也在攀升，就可以初步判断有传染病的发生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但群众的数据还是比较难以收集的，比如有些人不开定位，就不知道他身处何处，也有些人，特别是老人不用手机，消费用的手机不是本人身份证办理的，就具有数据不准确的风险。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这次疫情，国家卫建委果断、及时建立了全国的“健康码”系统，搜集每一位公民的健康数据，而且这些数据就精确得多，包括体温、去向、时间等等，为什么每次都要你们扫码，就需要登记你们的去向和时间。如果你们去过的地方有传染患者，你的绿码马上就会变橙色甚至红色。就能及时控制疫情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7386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比如国家卫健委通过大数据发现，某个地区群众在这段时间内购买的感冒药较多，且在社交媒体上的言论与感冒相关的较多、家庭用电有小幅度提升（居家较多），并且相邻区域的群众的数据也在攀升，就可以初步判断有传染病的发生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但群众的数据还是比较难以收集的，比如有些人不开定位，就不知道他身处何处，也有些人，特别是老人不用手机，消费用的手机不是本人身份证办理的，就具有数据不准确的风险。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Helvetica Neue"/>
              </a:rPr>
              <a:t>这次疫情，国家卫建委果断、及时建立了全国的“健康码”系统，搜集每一位公民的健康数据，而且这些数据就精确得多，包括体温、去向、时间等等，为什么每次都要你们扫码，就需要登记你们的去向和时间。如果你们去过的地方有传染患者，你的绿码马上就会变橙色甚至红色。就能及时控制疫情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378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医疗大数据是否也应遵循这个流程？肯定的，只不过医疗系统是以医院为单位的，数据就是本身所有的，所以不需要去采集，只需要整合即可。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所以就需要对所有的医院系统进行多源异构抽取和整合。多种数据源、多类结构的数据抽取和整合。包括患者的体征数据、人口数据、各种系统的数据、公共卫生数据、基因数据等。抽取和整合的就涉及到标准的问题，后面我们再讲！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抽取和整合后就要进行存储，采用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GFS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技术分布存储。</a:t>
            </a:r>
          </a:p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然后再利用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Hadoop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平台进行分布式、批量化处理和分析。</a:t>
            </a: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最后才用可视化技术呈现结果即可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8335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多源异构数据的有效整合是大数据分析和挖掘的前提。数据来源：可穿戴设备产生的多模态体征数据、电子健康档案、社交媒体相关数据、医疗机构内部的各类信息系统（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EMR\CIS\LIS\HIS\PACS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）、基因数据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_GB2312" panose="02010609030101010101" pitchFamily="49" charset="-122"/>
            </a:endParaRPr>
          </a:p>
          <a:p>
            <a:pPr indent="304800" algn="just"/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格式不同（结构化和非结构化）、来源多样（不同数据源：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Orecle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、</a:t>
            </a:r>
            <a:r>
              <a:rPr lang="en-US" altLang="zh-CN" sz="1800" kern="100" dirty="0" err="1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Mysql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、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SQL Server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）。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_GB2312" panose="02010609030101010101" pitchFamily="49" charset="-122"/>
            </a:endParaRPr>
          </a:p>
          <a:p>
            <a:pPr indent="304800" algn="just"/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数据整合的处理流程：先于外部数据源进行连接，解析数据源的格式，然后进行采集和转换，最后传输到目标系统存储。目标系统就是前面所说的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Hadoop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分布式文件系统。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_GB2312" panose="02010609030101010101" pitchFamily="49" charset="-122"/>
            </a:endParaRPr>
          </a:p>
          <a:p>
            <a:pPr indent="304800"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5744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在分布式文件系统中统一存储海量的数据，关键是要依据不同的数据模型进行存储，不能随意堆放，就像我们管理自己的文件一样，要有科学的命名习惯！实现对体征、体检、病历、住院、妇幼、疾控、社保等多美数据的统一存储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仿宋_GB2312" panose="02010609030101010101" pitchFamily="49" charset="-122"/>
            </a:endParaRPr>
          </a:p>
          <a:p>
            <a:pPr indent="304800" algn="just"/>
            <a:r>
              <a:rPr lang="zh-CN" altLang="en-US" sz="1800" kern="100" dirty="0">
                <a:effectLst/>
                <a:latin typeface="Times New Roman" panose="02020603050405020304" pitchFamily="18" charset="0"/>
                <a:ea typeface="仿宋_GB2312" panose="02010609030101010101" pitchFamily="49" charset="-122"/>
              </a:rPr>
              <a:t>困难点：数据量很大，要注意传输的负载均衡，实现系统存储容量的自动增长。还要注意信息的安全！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2559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en-US" dirty="0"/>
              <a:t>高效地分布式数据处理是大数据分析的关键。面对各类复杂多样的大数据应用场景（诊疗、预测、管理、护理），频繁地对大量的、复杂的数据进行处理，就需要进行分布式处理。常见的大数据处理模式包括：流处理和批处理。流处理主要对动态产生数据进行实时计算并及时反馈结果，在数据有效时间内获取其价值。批处理方式的数据先被存储，然后再分析。</a:t>
            </a:r>
            <a:r>
              <a:rPr lang="en-US" altLang="zh-CN" dirty="0"/>
              <a:t>MapReduce</a:t>
            </a:r>
            <a:r>
              <a:rPr lang="zh-CN" altLang="en-US" dirty="0"/>
              <a:t>就是非常重要的批处理模型。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5142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304800" algn="just"/>
            <a:r>
              <a:rPr lang="zh-CN" altLang="en-US" dirty="0"/>
              <a:t>健康医疗大数据分析的目的是从海量多元异构数据中挖掘、发现知识和获取对所关注问题的新见解和解决方案，以实现数据资产的巨大潜在价值，给数据拥有者及其他利益相关方都带来好处。</a:t>
            </a:r>
            <a:endParaRPr lang="en-US" altLang="zh-CN" dirty="0"/>
          </a:p>
          <a:p>
            <a:pPr indent="304800" algn="just"/>
            <a:r>
              <a:rPr lang="zh-CN" altLang="en-US" dirty="0"/>
              <a:t>针对特定专业需求和应用场景，可以构建复杂的计算模型和学习算法，实现响应的大数据分析服务引擎，以为业务运行、管理决策服务</a:t>
            </a:r>
            <a:r>
              <a:rPr lang="en-US" altLang="zh-CN" dirty="0"/>
              <a:t>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3819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2880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99721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853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6195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5639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2958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数据处理技术面临一个重要问题就是如何将个人、企业和政府的各种信息数据加以融合，但这些数据格式都不一致。为解决这个问题，需要用一种统一的数据格式，将人类社会、物理世界和网络空间联系起来，构建统一的信息系统。</a:t>
            </a:r>
            <a:endParaRPr lang="en-US" altLang="zh-CN" dirty="0"/>
          </a:p>
          <a:p>
            <a:r>
              <a:rPr lang="zh-CN" altLang="en-US" dirty="0"/>
              <a:t>大数据耗能问题，</a:t>
            </a:r>
            <a:r>
              <a:rPr lang="en-US" altLang="zh-CN" dirty="0"/>
              <a:t>Google</a:t>
            </a:r>
            <a:r>
              <a:rPr lang="zh-CN" altLang="en-US" dirty="0"/>
              <a:t>数据中心耗电量每年</a:t>
            </a:r>
            <a:r>
              <a:rPr lang="en-US" altLang="zh-CN" dirty="0"/>
              <a:t>3000kW</a:t>
            </a:r>
            <a:r>
              <a:rPr lang="zh-CN" altLang="en-US" dirty="0"/>
              <a:t>左右，但只有</a:t>
            </a:r>
            <a:r>
              <a:rPr lang="en-US" altLang="zh-CN" dirty="0"/>
              <a:t>6%-12%</a:t>
            </a:r>
            <a:r>
              <a:rPr lang="zh-CN" altLang="en-US" dirty="0"/>
              <a:t>的电能被用来支撑大数据分析处理。绝大部分电能只是用来支撑很多闲置状态的服务器。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8472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49E67-87B5-4FCC-B283-3F778367DDA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000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65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89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47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43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6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843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4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4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484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17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0781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5545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531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256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883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156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0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297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443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965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359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158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559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4790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132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14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81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01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1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7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8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9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0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3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4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5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6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7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8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9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0.xml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1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2.xml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3.xml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4.xml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5.xml"/><Relationship Id="rId4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6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66781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92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54377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29276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95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6175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7569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4650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22171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895462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7161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085397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484792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654590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66784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40128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00174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925124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271826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342265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204989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807077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5059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60528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87979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839036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5188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563849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097146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846351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598740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989103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569113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706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043994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34341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313107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386541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239130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954827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394586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021303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1199414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80329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073182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6949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2885506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5670036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0236856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6478212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47122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4677197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173179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8251597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110858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5612962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871460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5644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225553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LMS_API_VERSION" val="SCORM 1.2"/>
  <p:tag name="ISPRING_ULTRA_SCORM_COURSE_ID" val="AE1A5F36-8E6F-4D3C-B7F9-33A2D4CE06B5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i4¾{F48EF5FB-9291-425E-9A7C-7174C2263995}&quot;,&quot;I:\\《医学信息学》课程教学\\SCORM课件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publishDestination&quot;:&quot;LMS&quot;,&quot;wordSettings&quot;:{&quot;printCopies&quot;:1},&quot;studioSettings&quot;:{&quot;onlineDestinationFolderId&quot;:&quot;1&quot;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第二章：大数据与医疗大数据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73DF9C0-5E2F-4871-BB07-D7B69978F30A}:2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414E2A2-46CB-46C5-954F-5D0AD2A65D74}:2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08FA5D0-B903-40DD-AFF1-9C2A4D96522A}:3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53235B8-8B62-4251-9B72-C050A5B1C9DA}:3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BDB12BE-5C87-4AE8-9138-6A749EF0C61C}:37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C48787D-2228-418B-9829-8D0755650198}:3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9D392F0-8335-48EA-84D0-F29C6B092FA5}:32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73F121C-DA2F-4CDF-9067-59519C577026}:37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13CB074-F6F9-49B3-973A-CDAD34DD88FB}:3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81EAF2B-7AF0-48AA-AE19-5B73C45E5381}:3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11F0AE0-7D2D-495B-9762-2EBC14C89D4B}:32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0100A5D-F04C-408D-BADC-34458401C73F}:25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FD3FD44-6F75-4181-918C-324920309A9A}:3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3ABA276-E141-4833-AF70-58C9D63A5600}:32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61AFF86-0DDA-4C34-ACF8-30CF6017CE87}:32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6369586-33DD-4578-8AD9-C374268C3B8B}:33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69C500B-2499-46E3-9715-69C4342518EE}:33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3419095-E093-4B56-A087-DF3911AD4375}:35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1A88E5C-9E92-4519-A3E1-23C696E0F215}:33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2AE9E13-0C30-4747-8719-DE2E093E0D4D}:33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281FFF6-7FBF-430F-A208-B47172EEDE58}:33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27F79A2-966D-4B89-8C31-CF4B93211BAA}:3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1B556F1-288C-4FC5-A51B-55252F702259}:34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1B556F1-288C-4FC5-A51B-55252F702259}:34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1B556F1-288C-4FC5-A51B-55252F702259}:34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1B556F1-288C-4FC5-A51B-55252F702259}:34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BB3A399-9688-4467-9E62-0F4A4A8E3F8E}:34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838C504-0920-4955-9C9A-E1BD6D1CDEAA}:34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4E52979-C01F-45D9-B2E7-5F22094FB4F8}:3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4872E4C-2147-4C27-83A5-DE1282B42640}:34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F3F538F-4FFC-4592-A752-1AD69B3A623D}:34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B92C8F4-C87F-4522-BB18-880EF60FA2C3}:34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DB08BBA-12AA-4A47-9040-8E5F836DC61F}:34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C861D88-8F94-4EC4-8943-8B9993E153EC}:34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E00F8FD-B029-4718-A222-DCF0A78C0836}:37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8B4F64C-343A-48E5-BFA2-C08156367078}:37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BCC62AE-8DB4-4ADA-B227-A09AF7AFAAED}:38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9076D23-A1C6-4DDF-ACC5-C9E26213B381}:35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00CE87E-E459-4F1C-B720-B87B9E76EBBA}:36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A56F9D9-1CDA-49CD-8441-C1EA631CA6E6}:36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5F7D998-E492-415B-AF07-4F661E213441}:36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A1C6817-8821-4F75-9DF2-1CB7B29112C7}:37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6387AC1-531D-40BC-BA73-2ECB70361C3D}:36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CF9F619-D383-4148-8F70-8E3EE24A9816}:36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30750DA-B2F8-44C4-B9CE-40F56B9435B0}:36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6D281B2-DA72-4506-B90A-E14F8A2E71EC}:36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EE71177-4F17-40EF-9E9C-62C284DD0C11}:37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BF1C5F9-0376-437A-BF00-0EAA290AFA1C}:37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E75330F-AD09-471F-BA35-FDAA806A1E5F}:37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FD568DC-4B1C-4976-A035-98AA147267B0}:318"/>
</p:tagLst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FA6"/>
      </a:accent1>
      <a:accent2>
        <a:srgbClr val="1F78BC"/>
      </a:accent2>
      <a:accent3>
        <a:srgbClr val="1C5686"/>
      </a:accent3>
      <a:accent4>
        <a:srgbClr val="595959"/>
      </a:accent4>
      <a:accent5>
        <a:srgbClr val="FFC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F57A6"/>
        </a:solidFill>
        <a:ln>
          <a:noFill/>
        </a:ln>
      </a:spPr>
      <a:bodyPr rtlCol="0" anchor="ctr"/>
      <a:lstStyle>
        <a:defPPr algn="ctr"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lnSpc>
            <a:spcPts val="3000"/>
          </a:lnSpc>
          <a:defRPr sz="24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6017</TotalTime>
  <Words>2535</Words>
  <Application>Microsoft Office PowerPoint</Application>
  <PresentationFormat>宽屏</PresentationFormat>
  <Paragraphs>107</Paragraphs>
  <Slides>59</Slides>
  <Notes>55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59</vt:i4>
      </vt:variant>
    </vt:vector>
  </HeadingPairs>
  <TitlesOfParts>
    <vt:vector size="67" baseType="lpstr">
      <vt:lpstr>-apple-system</vt:lpstr>
      <vt:lpstr>Helvetica Neue</vt:lpstr>
      <vt:lpstr>SourceSansPro</vt:lpstr>
      <vt:lpstr>等线</vt:lpstr>
      <vt:lpstr>Arial</vt:lpstr>
      <vt:lpstr>Times New Roman</vt:lpstr>
      <vt:lpstr>Office 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第二章：大数据与医疗大数据</dc:title>
  <dc:creator>Tan Jibin</dc:creator>
  <cp:lastModifiedBy>谭积斌</cp:lastModifiedBy>
  <cp:revision>290</cp:revision>
  <dcterms:created xsi:type="dcterms:W3CDTF">2020-09-15T13:17:33Z</dcterms:created>
  <dcterms:modified xsi:type="dcterms:W3CDTF">2023-03-28T03:37:19Z</dcterms:modified>
</cp:coreProperties>
</file>