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ags/tag2.xml" ContentType="application/vnd.openxmlformats-officedocument.presentationml.tags+xml"/>
  <Override PartName="/ppt/theme/themeOverride4.xml" ContentType="application/vnd.openxmlformats-officedocument.themeOverride+xml"/>
  <Override PartName="/ppt/tags/tag3.xml" ContentType="application/vnd.openxmlformats-officedocument.presentationml.tags+xml"/>
  <Override PartName="/ppt/theme/themeOverride5.xml" ContentType="application/vnd.openxmlformats-officedocument.themeOverride+xml"/>
  <Override PartName="/ppt/tags/tag4.xml" ContentType="application/vnd.openxmlformats-officedocument.presentationml.tags+xml"/>
  <Override PartName="/ppt/theme/themeOverride6.xml" ContentType="application/vnd.openxmlformats-officedocument.themeOverride+xml"/>
  <Override PartName="/ppt/tags/tag5.xml" ContentType="application/vnd.openxmlformats-officedocument.presentationml.tags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ags/tag6.xml" ContentType="application/vnd.openxmlformats-officedocument.presentationml.tags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ags/tag7.xml" ContentType="application/vnd.openxmlformats-officedocument.presentationml.tags+xml"/>
  <Override PartName="/ppt/theme/themeOverride11.xml" ContentType="application/vnd.openxmlformats-officedocument.themeOverride+xml"/>
  <Override PartName="/ppt/tags/tag8.xml" ContentType="application/vnd.openxmlformats-officedocument.presentationml.tags+xml"/>
  <Override PartName="/ppt/theme/themeOverride12.xml" ContentType="application/vnd.openxmlformats-officedocument.themeOverride+xml"/>
  <Override PartName="/ppt/tags/tag9.xml" ContentType="application/vnd.openxmlformats-officedocument.presentationml.tags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ags/tag10.xml" ContentType="application/vnd.openxmlformats-officedocument.presentationml.tags+xml"/>
  <Override PartName="/ppt/theme/themeOverride15.xml" ContentType="application/vnd.openxmlformats-officedocument.themeOverride+xml"/>
  <Override PartName="/ppt/tags/tag11.xml" ContentType="application/vnd.openxmlformats-officedocument.presentationml.tags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ags/tag12.xml" ContentType="application/vnd.openxmlformats-officedocument.presentationml.tags+xml"/>
  <Override PartName="/ppt/theme/themeOverride18.xml" ContentType="application/vnd.openxmlformats-officedocument.themeOverride+xml"/>
  <Override PartName="/ppt/tags/tag13.xml" ContentType="application/vnd.openxmlformats-officedocument.presentationml.tags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ags/tag14.xml" ContentType="application/vnd.openxmlformats-officedocument.presentationml.tags+xml"/>
  <Override PartName="/ppt/theme/themeOverride21.xml" ContentType="application/vnd.openxmlformats-officedocument.themeOverride+xml"/>
  <Override PartName="/ppt/tags/tag15.xml" ContentType="application/vnd.openxmlformats-officedocument.presentationml.tags+xml"/>
  <Override PartName="/ppt/theme/themeOverride2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4" r:id="rId2"/>
    <p:sldId id="257" r:id="rId3"/>
    <p:sldId id="256" r:id="rId4"/>
    <p:sldId id="259" r:id="rId5"/>
    <p:sldId id="264" r:id="rId6"/>
    <p:sldId id="265" r:id="rId7"/>
    <p:sldId id="261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88C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>
        <p:scale>
          <a:sx n="60" d="100"/>
          <a:sy n="60" d="100"/>
        </p:scale>
        <p:origin x="1746" y="111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A3D24-6083-4546-8C6D-DEE86BAAAE49}" type="datetimeFigureOut">
              <a:rPr lang="zh-CN" altLang="en-US" smtClean="0"/>
              <a:t>2024/07/01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ED8765-8EF3-408C-9341-152904E414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542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d94ce60f-26e7-4fd4-a866-67e1aa543218.source.6.zh-Hans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065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4179344-44FF-46B4-653F-C22B7077A1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6" b="7846"/>
          <a:stretch/>
        </p:blipFill>
        <p:spPr>
          <a:xfrm>
            <a:off x="-3968" y="0"/>
            <a:ext cx="12192936" cy="6853094"/>
          </a:xfrm>
          <a:prstGeom prst="rect">
            <a:avLst/>
          </a:prstGeom>
        </p:spPr>
      </p:pic>
      <p:sp>
        <p:nvSpPr>
          <p:cNvPr id="232" name="íṧļiḋé">
            <a:extLst>
              <a:ext uri="{FF2B5EF4-FFF2-40B4-BE49-F238E27FC236}">
                <a16:creationId xmlns:a16="http://schemas.microsoft.com/office/drawing/2014/main" id="{138E8F8F-08DC-0168-0E38-95B813522220}"/>
              </a:ext>
            </a:extLst>
          </p:cNvPr>
          <p:cNvSpPr/>
          <p:nvPr userDrawn="1"/>
        </p:nvSpPr>
        <p:spPr>
          <a:xfrm flipH="1">
            <a:off x="2865184" y="0"/>
            <a:ext cx="9356670" cy="6858000"/>
          </a:xfrm>
          <a:prstGeom prst="rect">
            <a:avLst/>
          </a:prstGeom>
          <a:gradFill>
            <a:gsLst>
              <a:gs pos="14000">
                <a:schemeClr val="accent3">
                  <a:alpha val="85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4" name="iṧḷide">
            <a:extLst>
              <a:ext uri="{FF2B5EF4-FFF2-40B4-BE49-F238E27FC236}">
                <a16:creationId xmlns:a16="http://schemas.microsoft.com/office/drawing/2014/main" id="{EF189C06-1DBE-CE6D-E972-1AF5F092790A}"/>
              </a:ext>
            </a:extLst>
          </p:cNvPr>
          <p:cNvSpPr/>
          <p:nvPr userDrawn="1"/>
        </p:nvSpPr>
        <p:spPr>
          <a:xfrm>
            <a:off x="0" y="2311382"/>
            <a:ext cx="7765143" cy="3276678"/>
          </a:xfrm>
          <a:prstGeom prst="snip2DiagRect">
            <a:avLst>
              <a:gd name="adj1" fmla="val 0"/>
              <a:gd name="adj2" fmla="val 127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0" name="副标题 9">
            <a:extLst>
              <a:ext uri="{FF2B5EF4-FFF2-40B4-BE49-F238E27FC236}">
                <a16:creationId xmlns:a16="http://schemas.microsoft.com/office/drawing/2014/main" id="{1FFFE317-8D93-2C92-333D-D5503D213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26" y="4852004"/>
            <a:ext cx="6081503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000">
                <a:latin typeface="+mj-lt"/>
              </a:defRPr>
            </a:lvl1pPr>
          </a:lstStyle>
          <a:p>
            <a:pPr lvl="0"/>
            <a:r>
              <a:rPr lang="en-US" dirty="0"/>
              <a:t>You can enter subtitle here</a:t>
            </a:r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126" y="2406295"/>
            <a:ext cx="5979903" cy="224251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800"/>
            </a:lvl1pPr>
          </a:lstStyle>
          <a:p>
            <a:pPr lvl="0"/>
            <a:r>
              <a:rPr lang="en-US" altLang="zh-CN" dirty="0" err="1"/>
              <a:t>OfficePLUS</a:t>
            </a:r>
            <a:r>
              <a:rPr lang="en-US" dirty="0"/>
              <a:t>PowerPoint Standard Template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2D7CA94-8DE3-06C6-29B9-24E1297965FB}"/>
              </a:ext>
            </a:extLst>
          </p:cNvPr>
          <p:cNvGrpSpPr/>
          <p:nvPr userDrawn="1"/>
        </p:nvGrpSpPr>
        <p:grpSpPr>
          <a:xfrm>
            <a:off x="653126" y="596314"/>
            <a:ext cx="2378134" cy="372918"/>
            <a:chOff x="4405" y="4703"/>
            <a:chExt cx="10379" cy="139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73DE58BC-D369-E7B6-4748-384CB9F920D1}"/>
                </a:ext>
              </a:extLst>
            </p:cNvPr>
            <p:cNvGrpSpPr/>
            <p:nvPr/>
          </p:nvGrpSpPr>
          <p:grpSpPr>
            <a:xfrm>
              <a:off x="4405" y="4703"/>
              <a:ext cx="3400" cy="1393"/>
              <a:chOff x="2809350" y="2858688"/>
              <a:chExt cx="2158319" cy="884802"/>
            </a:xfrm>
          </p:grpSpPr>
          <p:sp>
            <p:nvSpPr>
              <p:cNvPr id="19" name="Freeform 62">
                <a:extLst>
                  <a:ext uri="{FF2B5EF4-FFF2-40B4-BE49-F238E27FC236}">
                    <a16:creationId xmlns:a16="http://schemas.microsoft.com/office/drawing/2014/main" id="{DF1F378D-D4E3-49AF-A3CB-9927C9F2360C}"/>
                  </a:ext>
                </a:extLst>
              </p:cNvPr>
              <p:cNvSpPr/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0" name="Freeform 63">
                <a:extLst>
                  <a:ext uri="{FF2B5EF4-FFF2-40B4-BE49-F238E27FC236}">
                    <a16:creationId xmlns:a16="http://schemas.microsoft.com/office/drawing/2014/main" id="{983A66E1-D3DD-292C-F6C0-5BA53A4E7D6F}"/>
                  </a:ext>
                </a:extLst>
              </p:cNvPr>
              <p:cNvSpPr/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23" name="Freeform 67">
                <a:extLst>
                  <a:ext uri="{FF2B5EF4-FFF2-40B4-BE49-F238E27FC236}">
                    <a16:creationId xmlns:a16="http://schemas.microsoft.com/office/drawing/2014/main" id="{06EEA49F-2C56-2DED-A672-85CB2F17C89E}"/>
                  </a:ext>
                </a:extLst>
              </p:cNvPr>
              <p:cNvSpPr/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116AFF33-79F8-6F43-AC5D-28B248C50615}"/>
                </a:ext>
              </a:extLst>
            </p:cNvPr>
            <p:cNvGrpSpPr/>
            <p:nvPr/>
          </p:nvGrpSpPr>
          <p:grpSpPr>
            <a:xfrm>
              <a:off x="7878" y="4888"/>
              <a:ext cx="6906" cy="1062"/>
              <a:chOff x="5019428" y="2976185"/>
              <a:chExt cx="4389099" cy="674611"/>
            </a:xfrm>
            <a:solidFill>
              <a:srgbClr val="333333"/>
            </a:solidFill>
          </p:grpSpPr>
          <p:sp>
            <p:nvSpPr>
              <p:cNvPr id="7" name="Freeform 64">
                <a:extLst>
                  <a:ext uri="{FF2B5EF4-FFF2-40B4-BE49-F238E27FC236}">
                    <a16:creationId xmlns:a16="http://schemas.microsoft.com/office/drawing/2014/main" id="{B6393501-00EC-EF3A-4394-6E7E028BC5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8" name="Freeform 65">
                <a:extLst>
                  <a:ext uri="{FF2B5EF4-FFF2-40B4-BE49-F238E27FC236}">
                    <a16:creationId xmlns:a16="http://schemas.microsoft.com/office/drawing/2014/main" id="{A0889E91-D996-8DD2-317D-82E4ECCED923}"/>
                  </a:ext>
                </a:extLst>
              </p:cNvPr>
              <p:cNvSpPr/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9" name="Freeform 66">
                <a:extLst>
                  <a:ext uri="{FF2B5EF4-FFF2-40B4-BE49-F238E27FC236}">
                    <a16:creationId xmlns:a16="http://schemas.microsoft.com/office/drawing/2014/main" id="{E49642B8-3239-2A75-FB08-8A5CBAB520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2" name="Freeform 68">
                <a:extLst>
                  <a:ext uri="{FF2B5EF4-FFF2-40B4-BE49-F238E27FC236}">
                    <a16:creationId xmlns:a16="http://schemas.microsoft.com/office/drawing/2014/main" id="{EA69A6EB-2B13-F0A0-7EAF-70814B5B3962}"/>
                  </a:ext>
                </a:extLst>
              </p:cNvPr>
              <p:cNvSpPr/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3" name="Freeform 69">
                <a:extLst>
                  <a:ext uri="{FF2B5EF4-FFF2-40B4-BE49-F238E27FC236}">
                    <a16:creationId xmlns:a16="http://schemas.microsoft.com/office/drawing/2014/main" id="{AF0AAD55-C67A-AE7D-82FC-63588848D91A}"/>
                  </a:ext>
                </a:extLst>
              </p:cNvPr>
              <p:cNvSpPr/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4" name="Freeform 70">
                <a:extLst>
                  <a:ext uri="{FF2B5EF4-FFF2-40B4-BE49-F238E27FC236}">
                    <a16:creationId xmlns:a16="http://schemas.microsoft.com/office/drawing/2014/main" id="{68A6E734-DCEB-E805-6E57-33E4C721035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5" name="Freeform 72">
                <a:extLst>
                  <a:ext uri="{FF2B5EF4-FFF2-40B4-BE49-F238E27FC236}">
                    <a16:creationId xmlns:a16="http://schemas.microsoft.com/office/drawing/2014/main" id="{0882FB08-B816-8ABD-BBEF-41709B0A0F8F}"/>
                  </a:ext>
                </a:extLst>
              </p:cNvPr>
              <p:cNvSpPr/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6" name="Freeform 74">
                <a:extLst>
                  <a:ext uri="{FF2B5EF4-FFF2-40B4-BE49-F238E27FC236}">
                    <a16:creationId xmlns:a16="http://schemas.microsoft.com/office/drawing/2014/main" id="{1140FDED-1E43-0810-C7E9-19A382C05A90}"/>
                  </a:ext>
                </a:extLst>
              </p:cNvPr>
              <p:cNvSpPr/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7" name="Freeform 75">
                <a:extLst>
                  <a:ext uri="{FF2B5EF4-FFF2-40B4-BE49-F238E27FC236}">
                    <a16:creationId xmlns:a16="http://schemas.microsoft.com/office/drawing/2014/main" id="{ACFBDE52-64C0-1EA1-A17B-612603D0EFD3}"/>
                  </a:ext>
                </a:extLst>
              </p:cNvPr>
              <p:cNvSpPr/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  <p:sp>
            <p:nvSpPr>
              <p:cNvPr id="18" name="Freeform 117">
                <a:extLst>
                  <a:ext uri="{FF2B5EF4-FFF2-40B4-BE49-F238E27FC236}">
                    <a16:creationId xmlns:a16="http://schemas.microsoft.com/office/drawing/2014/main" id="{9F03A22C-ED38-D8AF-1E3B-E5DEA354ECAB}"/>
                  </a:ext>
                </a:extLst>
              </p:cNvPr>
              <p:cNvSpPr/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>
                  <a:solidFill>
                    <a:srgbClr val="333333"/>
                  </a:solidFill>
                  <a:latin typeface="汉仪书宋二简" panose="02010600000101010101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674374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A8EC8488-3F43-EFCA-EFDD-F85C3793A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65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šlíḑe">
            <a:extLst>
              <a:ext uri="{FF2B5EF4-FFF2-40B4-BE49-F238E27FC236}">
                <a16:creationId xmlns:a16="http://schemas.microsoft.com/office/drawing/2014/main" id="{7BC53B92-BEC4-EDF8-5583-A91F2DC83A1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iṩḻiḋè">
            <a:extLst>
              <a:ext uri="{FF2B5EF4-FFF2-40B4-BE49-F238E27FC236}">
                <a16:creationId xmlns:a16="http://schemas.microsoft.com/office/drawing/2014/main" id="{E52402FD-35D2-5396-D561-79F7AE9F9E79}"/>
              </a:ext>
            </a:extLst>
          </p:cNvPr>
          <p:cNvSpPr/>
          <p:nvPr userDrawn="1"/>
        </p:nvSpPr>
        <p:spPr>
          <a:xfrm>
            <a:off x="209550" y="228600"/>
            <a:ext cx="11772900" cy="6400800"/>
          </a:xfrm>
          <a:prstGeom prst="round2DiagRect">
            <a:avLst>
              <a:gd name="adj1" fmla="val 5655"/>
              <a:gd name="adj2" fmla="val 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9CBEEAB1-2C1B-C62D-038E-E636BA28DF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0400" y="1130300"/>
            <a:ext cx="3960000" cy="1442496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>
              <a:lnSpc>
                <a:spcPct val="100000"/>
              </a:lnSpc>
              <a:defRPr sz="72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Contents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7363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BC962B4-76D8-2D4C-E3EA-010CEF41C9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20" r="25197" b="790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10" name="í$lidè">
            <a:extLst>
              <a:ext uri="{FF2B5EF4-FFF2-40B4-BE49-F238E27FC236}">
                <a16:creationId xmlns:a16="http://schemas.microsoft.com/office/drawing/2014/main" id="{43534286-C21C-DA01-C83C-960B156471F8}"/>
              </a:ext>
            </a:extLst>
          </p:cNvPr>
          <p:cNvSpPr/>
          <p:nvPr userDrawn="1"/>
        </p:nvSpPr>
        <p:spPr>
          <a:xfrm flipH="1">
            <a:off x="5376769" y="0"/>
            <a:ext cx="6815231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îşḷïḋe">
            <a:extLst>
              <a:ext uri="{FF2B5EF4-FFF2-40B4-BE49-F238E27FC236}">
                <a16:creationId xmlns:a16="http://schemas.microsoft.com/office/drawing/2014/main" id="{1C840FAA-8EDA-EF68-3DDA-28D5F7EB510A}"/>
              </a:ext>
            </a:extLst>
          </p:cNvPr>
          <p:cNvSpPr/>
          <p:nvPr userDrawn="1"/>
        </p:nvSpPr>
        <p:spPr>
          <a:xfrm>
            <a:off x="1624013" y="2515956"/>
            <a:ext cx="8931275" cy="3184988"/>
          </a:xfrm>
          <a:prstGeom prst="snip2DiagRect">
            <a:avLst>
              <a:gd name="adj1" fmla="val 0"/>
              <a:gd name="adj2" fmla="val 14487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95475" y="2762071"/>
            <a:ext cx="8388350" cy="1200329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7200" b="1"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95475" y="4771024"/>
            <a:ext cx="8388350" cy="817381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buFont typeface="+mj-lt"/>
              <a:buNone/>
              <a:defRPr sz="1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</a:t>
            </a:r>
            <a:r>
              <a:rPr lang="en-US" altLang="zh-CN" dirty="0"/>
              <a:t>text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5475" y="3867150"/>
            <a:ext cx="8388350" cy="827674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en-US" altLang="zh-CN" dirty="0"/>
              <a:t>Click to edit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4562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EE77B9-719A-1B1D-750E-DA7C9C3B2B78}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12" name="isľiḍé">
              <a:extLst>
                <a:ext uri="{FF2B5EF4-FFF2-40B4-BE49-F238E27FC236}">
                  <a16:creationId xmlns:a16="http://schemas.microsoft.com/office/drawing/2014/main" id="{0B20B618-DF0F-D910-1CFD-3652843A5973}"/>
                </a:ext>
              </a:extLst>
            </p:cNvPr>
            <p:cNvSpPr/>
            <p:nvPr userDrawn="1"/>
          </p:nvSpPr>
          <p:spPr>
            <a:xfrm>
              <a:off x="10987314" y="6235700"/>
              <a:ext cx="1204686" cy="622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ïṧ1ïḑê">
              <a:extLst>
                <a:ext uri="{FF2B5EF4-FFF2-40B4-BE49-F238E27FC236}">
                  <a16:creationId xmlns:a16="http://schemas.microsoft.com/office/drawing/2014/main" id="{AEAD8D0B-D859-087C-4C1A-C85F9094913D}"/>
                </a:ext>
              </a:extLst>
            </p:cNvPr>
            <p:cNvSpPr/>
            <p:nvPr userDrawn="1"/>
          </p:nvSpPr>
          <p:spPr>
            <a:xfrm>
              <a:off x="1" y="5937813"/>
              <a:ext cx="986483" cy="920187"/>
            </a:xfrm>
            <a:prstGeom prst="corner">
              <a:avLst>
                <a:gd name="adj1" fmla="val 15204"/>
                <a:gd name="adj2" fmla="val 1834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îŝ1iḓé">
              <a:extLst>
                <a:ext uri="{FF2B5EF4-FFF2-40B4-BE49-F238E27FC236}">
                  <a16:creationId xmlns:a16="http://schemas.microsoft.com/office/drawing/2014/main" id="{37FA4CE5-70F7-63F5-A448-5BB269A39BAE}"/>
                </a:ext>
              </a:extLst>
            </p:cNvPr>
            <p:cNvSpPr/>
            <p:nvPr userDrawn="1"/>
          </p:nvSpPr>
          <p:spPr>
            <a:xfrm>
              <a:off x="12032343" y="0"/>
              <a:ext cx="159657" cy="12732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ïŝļíḍé">
              <a:extLst>
                <a:ext uri="{FF2B5EF4-FFF2-40B4-BE49-F238E27FC236}">
                  <a16:creationId xmlns:a16="http://schemas.microsoft.com/office/drawing/2014/main" id="{4A5966AC-1320-4BDA-1F66-D3AB2602AEBE}"/>
                </a:ext>
              </a:extLst>
            </p:cNvPr>
            <p:cNvSpPr/>
            <p:nvPr userDrawn="1"/>
          </p:nvSpPr>
          <p:spPr>
            <a:xfrm>
              <a:off x="11529106" y="347456"/>
              <a:ext cx="290285" cy="2902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îSḻíḋé">
              <a:extLst>
                <a:ext uri="{FF2B5EF4-FFF2-40B4-BE49-F238E27FC236}">
                  <a16:creationId xmlns:a16="http://schemas.microsoft.com/office/drawing/2014/main" id="{1C6F0CFF-5976-4F71-F2C1-DF8A51F019EF}"/>
                </a:ext>
              </a:extLst>
            </p:cNvPr>
            <p:cNvSpPr/>
            <p:nvPr userDrawn="1"/>
          </p:nvSpPr>
          <p:spPr>
            <a:xfrm>
              <a:off x="10906399" y="514350"/>
              <a:ext cx="161830" cy="1618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标题 8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en-US" altLang="zh-CN"/>
              <a:t>Click to edit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691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4AECE7-DB2D-ADC1-3936-9D76F16C6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91670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2A88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25DDBF5-08FC-CD4F-28A3-3161C0B38E0D}"/>
              </a:ext>
            </a:extLst>
          </p:cNvPr>
          <p:cNvSpPr/>
          <p:nvPr userDrawn="1"/>
        </p:nvSpPr>
        <p:spPr>
          <a:xfrm>
            <a:off x="457200" y="434139"/>
            <a:ext cx="11277600" cy="59897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923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城市的风景&#10;&#10;描述已自动生成">
            <a:extLst>
              <a:ext uri="{FF2B5EF4-FFF2-40B4-BE49-F238E27FC236}">
                <a16:creationId xmlns:a16="http://schemas.microsoft.com/office/drawing/2014/main" id="{C2C5612D-727F-86A0-4BB2-C8E3EE1692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75" r="10989" b="652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iśḷídè">
            <a:extLst>
              <a:ext uri="{FF2B5EF4-FFF2-40B4-BE49-F238E27FC236}">
                <a16:creationId xmlns:a16="http://schemas.microsoft.com/office/drawing/2014/main" id="{0FC6E1F2-9640-7F88-3931-AE789A757234}"/>
              </a:ext>
            </a:extLst>
          </p:cNvPr>
          <p:cNvSpPr/>
          <p:nvPr userDrawn="1"/>
        </p:nvSpPr>
        <p:spPr>
          <a:xfrm flipH="1">
            <a:off x="5376769" y="0"/>
            <a:ext cx="6815231" cy="6858000"/>
          </a:xfrm>
          <a:prstGeom prst="rect">
            <a:avLst/>
          </a:prstGeom>
          <a:gradFill>
            <a:gsLst>
              <a:gs pos="14000">
                <a:schemeClr val="accent3">
                  <a:alpha val="58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ïṧlídê">
            <a:extLst>
              <a:ext uri="{FF2B5EF4-FFF2-40B4-BE49-F238E27FC236}">
                <a16:creationId xmlns:a16="http://schemas.microsoft.com/office/drawing/2014/main" id="{2109CB6B-6C29-F795-800F-FE66A804B3D7}"/>
              </a:ext>
            </a:extLst>
          </p:cNvPr>
          <p:cNvSpPr/>
          <p:nvPr userDrawn="1"/>
        </p:nvSpPr>
        <p:spPr>
          <a:xfrm>
            <a:off x="0" y="2751108"/>
            <a:ext cx="8280000" cy="2382093"/>
          </a:xfrm>
          <a:prstGeom prst="snip2DiagRect">
            <a:avLst>
              <a:gd name="adj1" fmla="val 0"/>
              <a:gd name="adj2" fmla="val 16181"/>
            </a:avLst>
          </a:pr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126" y="2889902"/>
            <a:ext cx="7200000" cy="1723252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pPr lvl="0"/>
            <a:r>
              <a:rPr lang="en-US" altLang="zh-CN" dirty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6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9307103-D92B-4D3C-B386-9FD58793C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 defTabSz="914354"/>
            <a:r>
              <a:rPr lang="en-US" altLang="zh-CN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F8920D0-E0E5-40BB-AEDA-3D7A090924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7915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7" r:id="rId6"/>
    <p:sldLayoutId id="2147483655" r:id="rId7"/>
    <p:sldLayoutId id="2147483656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zh-CN" altLang="en-US"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1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12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721330A1-C58E-06F5-D642-C4A93FF4F58F}"/>
              </a:ext>
            </a:extLst>
          </p:cNvPr>
          <p:cNvSpPr txBox="1"/>
          <p:nvPr/>
        </p:nvSpPr>
        <p:spPr>
          <a:xfrm>
            <a:off x="984689" y="3429000"/>
            <a:ext cx="10649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dirty="0">
                <a:solidFill>
                  <a:prstClr val="white"/>
                </a:solidFill>
                <a:latin typeface="Arial" panose="020F0502020204030204"/>
                <a:ea typeface="微软雅黑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086125F1-A9A4-CFD2-EDFC-9FF29347CE45}"/>
              </a:ext>
            </a:extLst>
          </p:cNvPr>
          <p:cNvGrpSpPr/>
          <p:nvPr/>
        </p:nvGrpSpPr>
        <p:grpSpPr>
          <a:xfrm>
            <a:off x="3112104" y="2329177"/>
            <a:ext cx="5021243" cy="864498"/>
            <a:chOff x="2783470" y="2858688"/>
            <a:chExt cx="6625058" cy="1140624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52D5C92C-B2D0-9DB9-836B-810A920299A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54" name="Freeform 62">
                <a:extLst>
                  <a:ext uri="{FF2B5EF4-FFF2-40B4-BE49-F238E27FC236}">
                    <a16:creationId xmlns:a16="http://schemas.microsoft.com/office/drawing/2014/main" id="{54C63551-F9B5-D5BC-7B7C-8D9162B0384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5" name="Freeform 63">
                <a:extLst>
                  <a:ext uri="{FF2B5EF4-FFF2-40B4-BE49-F238E27FC236}">
                    <a16:creationId xmlns:a16="http://schemas.microsoft.com/office/drawing/2014/main" id="{A26E85E7-B4C6-B3F9-B7B7-7DDD5393A79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6" name="Freeform 67">
                <a:extLst>
                  <a:ext uri="{FF2B5EF4-FFF2-40B4-BE49-F238E27FC236}">
                    <a16:creationId xmlns:a16="http://schemas.microsoft.com/office/drawing/2014/main" id="{60F8920D-9DCE-4259-9137-AF161879850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</p:grpSp>
        <p:sp>
          <p:nvSpPr>
            <p:cNvPr id="9" name="Freeform 77">
              <a:extLst>
                <a:ext uri="{FF2B5EF4-FFF2-40B4-BE49-F238E27FC236}">
                  <a16:creationId xmlns:a16="http://schemas.microsoft.com/office/drawing/2014/main" id="{49BF5FE6-0A59-3B7D-CE0D-54A6B85DB5E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0" name="Freeform 78">
              <a:extLst>
                <a:ext uri="{FF2B5EF4-FFF2-40B4-BE49-F238E27FC236}">
                  <a16:creationId xmlns:a16="http://schemas.microsoft.com/office/drawing/2014/main" id="{AF36B8FF-7FF0-5356-26C7-582CFA0B4C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1" name="Freeform 79">
              <a:extLst>
                <a:ext uri="{FF2B5EF4-FFF2-40B4-BE49-F238E27FC236}">
                  <a16:creationId xmlns:a16="http://schemas.microsoft.com/office/drawing/2014/main" id="{F0CD21C6-971F-4ECA-59B2-F44A8879877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2" name="Freeform 80">
              <a:extLst>
                <a:ext uri="{FF2B5EF4-FFF2-40B4-BE49-F238E27FC236}">
                  <a16:creationId xmlns:a16="http://schemas.microsoft.com/office/drawing/2014/main" id="{797227CF-D5DE-DCB1-CB22-1F7E145F02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3" name="Freeform 81">
              <a:extLst>
                <a:ext uri="{FF2B5EF4-FFF2-40B4-BE49-F238E27FC236}">
                  <a16:creationId xmlns:a16="http://schemas.microsoft.com/office/drawing/2014/main" id="{FE2A08A4-F042-29FC-F334-1EF3F78CE62B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4" name="Freeform 82">
              <a:extLst>
                <a:ext uri="{FF2B5EF4-FFF2-40B4-BE49-F238E27FC236}">
                  <a16:creationId xmlns:a16="http://schemas.microsoft.com/office/drawing/2014/main" id="{EF7C0584-E42F-15A1-8060-98FD906B60D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5" name="Freeform 83">
              <a:extLst>
                <a:ext uri="{FF2B5EF4-FFF2-40B4-BE49-F238E27FC236}">
                  <a16:creationId xmlns:a16="http://schemas.microsoft.com/office/drawing/2014/main" id="{68B028E8-3555-988E-D38C-E874F5A64BF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6" name="Freeform 84">
              <a:extLst>
                <a:ext uri="{FF2B5EF4-FFF2-40B4-BE49-F238E27FC236}">
                  <a16:creationId xmlns:a16="http://schemas.microsoft.com/office/drawing/2014/main" id="{18BC87BD-D16E-16A4-1D92-352F5A44000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7" name="Freeform 85">
              <a:extLst>
                <a:ext uri="{FF2B5EF4-FFF2-40B4-BE49-F238E27FC236}">
                  <a16:creationId xmlns:a16="http://schemas.microsoft.com/office/drawing/2014/main" id="{0EAEADF1-BEBE-C2F5-642E-0A8C764098D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8" name="Freeform 86">
              <a:extLst>
                <a:ext uri="{FF2B5EF4-FFF2-40B4-BE49-F238E27FC236}">
                  <a16:creationId xmlns:a16="http://schemas.microsoft.com/office/drawing/2014/main" id="{665D5B53-FF9B-2197-27E1-29F874A4879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19" name="Freeform 87">
              <a:extLst>
                <a:ext uri="{FF2B5EF4-FFF2-40B4-BE49-F238E27FC236}">
                  <a16:creationId xmlns:a16="http://schemas.microsoft.com/office/drawing/2014/main" id="{451429CC-530E-1EB0-CBA8-2ADC4ACF7AD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0" name="Freeform 88">
              <a:extLst>
                <a:ext uri="{FF2B5EF4-FFF2-40B4-BE49-F238E27FC236}">
                  <a16:creationId xmlns:a16="http://schemas.microsoft.com/office/drawing/2014/main" id="{CF3436F7-137E-5F82-4FCF-5E784B1910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1" name="Freeform 89">
              <a:extLst>
                <a:ext uri="{FF2B5EF4-FFF2-40B4-BE49-F238E27FC236}">
                  <a16:creationId xmlns:a16="http://schemas.microsoft.com/office/drawing/2014/main" id="{64808E38-C8E6-7DAB-A4F0-EFB2BFA5E9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2" name="Freeform 90">
              <a:extLst>
                <a:ext uri="{FF2B5EF4-FFF2-40B4-BE49-F238E27FC236}">
                  <a16:creationId xmlns:a16="http://schemas.microsoft.com/office/drawing/2014/main" id="{5F015498-2314-592A-A0A8-162BA2D440B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3" name="Freeform 91">
              <a:extLst>
                <a:ext uri="{FF2B5EF4-FFF2-40B4-BE49-F238E27FC236}">
                  <a16:creationId xmlns:a16="http://schemas.microsoft.com/office/drawing/2014/main" id="{0C484BC1-5EBC-B182-1DEA-9EB7D4035B9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4" name="Freeform 92">
              <a:extLst>
                <a:ext uri="{FF2B5EF4-FFF2-40B4-BE49-F238E27FC236}">
                  <a16:creationId xmlns:a16="http://schemas.microsoft.com/office/drawing/2014/main" id="{4462761C-CABA-C0D1-F0E3-9CB2CC1065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5" name="Freeform 93">
              <a:extLst>
                <a:ext uri="{FF2B5EF4-FFF2-40B4-BE49-F238E27FC236}">
                  <a16:creationId xmlns:a16="http://schemas.microsoft.com/office/drawing/2014/main" id="{9652582C-CEE1-8090-FE44-08AB88684AC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6" name="Freeform 94">
              <a:extLst>
                <a:ext uri="{FF2B5EF4-FFF2-40B4-BE49-F238E27FC236}">
                  <a16:creationId xmlns:a16="http://schemas.microsoft.com/office/drawing/2014/main" id="{37CB6E1A-7E7D-6E96-795B-13E44A9A5CB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7" name="Freeform 95">
              <a:extLst>
                <a:ext uri="{FF2B5EF4-FFF2-40B4-BE49-F238E27FC236}">
                  <a16:creationId xmlns:a16="http://schemas.microsoft.com/office/drawing/2014/main" id="{F26A627A-05D7-64AD-39BC-02BC409163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8" name="Freeform 96">
              <a:extLst>
                <a:ext uri="{FF2B5EF4-FFF2-40B4-BE49-F238E27FC236}">
                  <a16:creationId xmlns:a16="http://schemas.microsoft.com/office/drawing/2014/main" id="{53503110-6A50-E346-3643-5275C67678A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29" name="Freeform 97">
              <a:extLst>
                <a:ext uri="{FF2B5EF4-FFF2-40B4-BE49-F238E27FC236}">
                  <a16:creationId xmlns:a16="http://schemas.microsoft.com/office/drawing/2014/main" id="{28760574-B5F1-518E-C6FD-65CE3113AE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0" name="Freeform 98">
              <a:extLst>
                <a:ext uri="{FF2B5EF4-FFF2-40B4-BE49-F238E27FC236}">
                  <a16:creationId xmlns:a16="http://schemas.microsoft.com/office/drawing/2014/main" id="{EF336DBE-90F6-97CE-4E31-6A6D74472EB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1" name="Freeform 99">
              <a:extLst>
                <a:ext uri="{FF2B5EF4-FFF2-40B4-BE49-F238E27FC236}">
                  <a16:creationId xmlns:a16="http://schemas.microsoft.com/office/drawing/2014/main" id="{9439AF1C-6815-0C9E-AD06-59CA364061C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2" name="Freeform 100">
              <a:extLst>
                <a:ext uri="{FF2B5EF4-FFF2-40B4-BE49-F238E27FC236}">
                  <a16:creationId xmlns:a16="http://schemas.microsoft.com/office/drawing/2014/main" id="{82C64AFE-3211-550C-21CA-1B5901EE8E7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3" name="Freeform 101">
              <a:extLst>
                <a:ext uri="{FF2B5EF4-FFF2-40B4-BE49-F238E27FC236}">
                  <a16:creationId xmlns:a16="http://schemas.microsoft.com/office/drawing/2014/main" id="{52F6EA6D-7A5A-8B22-EDE6-FB0B98C0C31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4" name="Freeform 102">
              <a:extLst>
                <a:ext uri="{FF2B5EF4-FFF2-40B4-BE49-F238E27FC236}">
                  <a16:creationId xmlns:a16="http://schemas.microsoft.com/office/drawing/2014/main" id="{78E3C7F0-5F9F-3AFD-8154-9CEA8BF0E0E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5" name="Freeform 103">
              <a:extLst>
                <a:ext uri="{FF2B5EF4-FFF2-40B4-BE49-F238E27FC236}">
                  <a16:creationId xmlns:a16="http://schemas.microsoft.com/office/drawing/2014/main" id="{2AEF426E-3760-8C89-CD4C-DA7A2E44DE7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6" name="Freeform 104">
              <a:extLst>
                <a:ext uri="{FF2B5EF4-FFF2-40B4-BE49-F238E27FC236}">
                  <a16:creationId xmlns:a16="http://schemas.microsoft.com/office/drawing/2014/main" id="{B76CC696-066C-842B-5A1D-8D6736E238E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7" name="Freeform 105">
              <a:extLst>
                <a:ext uri="{FF2B5EF4-FFF2-40B4-BE49-F238E27FC236}">
                  <a16:creationId xmlns:a16="http://schemas.microsoft.com/office/drawing/2014/main" id="{32A8DD02-B89B-986F-6332-BA169C8129F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8" name="Freeform 106">
              <a:extLst>
                <a:ext uri="{FF2B5EF4-FFF2-40B4-BE49-F238E27FC236}">
                  <a16:creationId xmlns:a16="http://schemas.microsoft.com/office/drawing/2014/main" id="{20D67D30-178E-ECD5-0982-C837E2C540E0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39" name="Freeform 107">
              <a:extLst>
                <a:ext uri="{FF2B5EF4-FFF2-40B4-BE49-F238E27FC236}">
                  <a16:creationId xmlns:a16="http://schemas.microsoft.com/office/drawing/2014/main" id="{9F6BE607-848A-57FF-5C6D-A50050338E8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40" name="Freeform 108">
              <a:extLst>
                <a:ext uri="{FF2B5EF4-FFF2-40B4-BE49-F238E27FC236}">
                  <a16:creationId xmlns:a16="http://schemas.microsoft.com/office/drawing/2014/main" id="{3FA783AA-62CB-E4F1-86F4-2E0E856B0A7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41" name="Freeform 109">
              <a:extLst>
                <a:ext uri="{FF2B5EF4-FFF2-40B4-BE49-F238E27FC236}">
                  <a16:creationId xmlns:a16="http://schemas.microsoft.com/office/drawing/2014/main" id="{D6AE0B45-B9E5-8263-698E-7CC3AF316CD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sp>
          <p:nvSpPr>
            <p:cNvPr id="42" name="Freeform 110">
              <a:extLst>
                <a:ext uri="{FF2B5EF4-FFF2-40B4-BE49-F238E27FC236}">
                  <a16:creationId xmlns:a16="http://schemas.microsoft.com/office/drawing/2014/main" id="{34EA92D3-C6F2-639A-50F5-D2467CFA1B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173397" tIns="86699" rIns="173397" bIns="86699" numCol="1" anchor="t" anchorCtr="0" compatLnSpc="1">
              <a:prstTxWarp prst="textNoShape">
                <a:avLst/>
              </a:prstTxWarp>
            </a:bodyPr>
            <a:lstStyle/>
            <a:p>
              <a:pPr defTabSz="17339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prstClr val="black"/>
                </a:solidFill>
                <a:latin typeface="Arial" panose="020F0502020204030204"/>
                <a:ea typeface="微软雅黑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6BCDA5D8-7ACF-CDDE-5AA2-324CC82D1A7D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44" name="Freeform 64">
                <a:extLst>
                  <a:ext uri="{FF2B5EF4-FFF2-40B4-BE49-F238E27FC236}">
                    <a16:creationId xmlns:a16="http://schemas.microsoft.com/office/drawing/2014/main" id="{E5CA47EC-95BB-5C6A-B264-0A89469625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45" name="Freeform 65">
                <a:extLst>
                  <a:ext uri="{FF2B5EF4-FFF2-40B4-BE49-F238E27FC236}">
                    <a16:creationId xmlns:a16="http://schemas.microsoft.com/office/drawing/2014/main" id="{129647BF-4929-1298-7B15-D976307FEDC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46" name="Freeform 66">
                <a:extLst>
                  <a:ext uri="{FF2B5EF4-FFF2-40B4-BE49-F238E27FC236}">
                    <a16:creationId xmlns:a16="http://schemas.microsoft.com/office/drawing/2014/main" id="{F5932B26-BAD6-FAC5-AC70-94C3190E89E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47" name="Freeform 68">
                <a:extLst>
                  <a:ext uri="{FF2B5EF4-FFF2-40B4-BE49-F238E27FC236}">
                    <a16:creationId xmlns:a16="http://schemas.microsoft.com/office/drawing/2014/main" id="{4B690719-9A42-F84B-C94D-3D1C8FD884BA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48" name="Freeform 69">
                <a:extLst>
                  <a:ext uri="{FF2B5EF4-FFF2-40B4-BE49-F238E27FC236}">
                    <a16:creationId xmlns:a16="http://schemas.microsoft.com/office/drawing/2014/main" id="{82D23FBC-BB84-B65A-CFDA-9CA4B764FAB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49" name="Freeform 70">
                <a:extLst>
                  <a:ext uri="{FF2B5EF4-FFF2-40B4-BE49-F238E27FC236}">
                    <a16:creationId xmlns:a16="http://schemas.microsoft.com/office/drawing/2014/main" id="{00DB383E-2062-4DB7-8104-CDEB19DB052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0" name="Freeform 72">
                <a:extLst>
                  <a:ext uri="{FF2B5EF4-FFF2-40B4-BE49-F238E27FC236}">
                    <a16:creationId xmlns:a16="http://schemas.microsoft.com/office/drawing/2014/main" id="{34A8594B-B559-6F34-84EA-873639129CB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1" name="Freeform 74">
                <a:extLst>
                  <a:ext uri="{FF2B5EF4-FFF2-40B4-BE49-F238E27FC236}">
                    <a16:creationId xmlns:a16="http://schemas.microsoft.com/office/drawing/2014/main" id="{7FB2DAB4-A307-4FA4-3136-C0281E8931F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2" name="Freeform 75">
                <a:extLst>
                  <a:ext uri="{FF2B5EF4-FFF2-40B4-BE49-F238E27FC236}">
                    <a16:creationId xmlns:a16="http://schemas.microsoft.com/office/drawing/2014/main" id="{35206D91-70E9-FE7F-48DC-0DDE66C30AF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  <p:sp>
            <p:nvSpPr>
              <p:cNvPr id="53" name="Freeform 117">
                <a:extLst>
                  <a:ext uri="{FF2B5EF4-FFF2-40B4-BE49-F238E27FC236}">
                    <a16:creationId xmlns:a16="http://schemas.microsoft.com/office/drawing/2014/main" id="{F2663033-7E22-F2E9-A68A-3B9C7D263D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173397" tIns="86699" rIns="173397" bIns="86699" numCol="1" anchor="t" anchorCtr="0" compatLnSpc="1">
                <a:prstTxWarp prst="textNoShape">
                  <a:avLst/>
                </a:prstTxWarp>
              </a:bodyPr>
              <a:lstStyle/>
              <a:p>
                <a:pPr defTabSz="1733977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600" kern="0">
                  <a:solidFill>
                    <a:prstClr val="black"/>
                  </a:solidFill>
                  <a:latin typeface="Arial" panose="020F0502020204030204"/>
                  <a:ea typeface="微软雅黑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08729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副标题 9">
            <a:extLst>
              <a:ext uri="{FF2B5EF4-FFF2-40B4-BE49-F238E27FC236}">
                <a16:creationId xmlns:a16="http://schemas.microsoft.com/office/drawing/2014/main" id="{1FFFE317-8D93-2C92-333D-D5503D2134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126" y="4755754"/>
            <a:ext cx="5738438" cy="400110"/>
          </a:xfrm>
        </p:spPr>
        <p:txBody>
          <a:bodyPr/>
          <a:lstStyle/>
          <a:p>
            <a:pPr lvl="0"/>
            <a:r>
              <a:rPr lang="zh-CN" altLang="en-US" dirty="0"/>
              <a:t>专业：</a:t>
            </a:r>
            <a:r>
              <a:rPr lang="en-US" altLang="zh-CN" dirty="0"/>
              <a:t>XXXXXXX             </a:t>
            </a:r>
            <a:r>
              <a:rPr lang="zh-CN" altLang="en-US" dirty="0"/>
              <a:t>姓名：</a:t>
            </a:r>
            <a:r>
              <a:rPr lang="en-US" altLang="zh-CN" dirty="0"/>
              <a:t>XXX</a:t>
            </a:r>
            <a:endParaRPr lang="en-US" dirty="0"/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26" y="2593909"/>
            <a:ext cx="6981388" cy="1958649"/>
          </a:xfrm>
        </p:spPr>
        <p:txBody>
          <a:bodyPr/>
          <a:lstStyle/>
          <a:p>
            <a:pPr lvl="0"/>
            <a:r>
              <a:rPr lang="zh-CN" altLang="en-US" dirty="0"/>
              <a:t>广西中医药大学</a:t>
            </a:r>
            <a:br>
              <a:rPr lang="en-US" altLang="zh-CN" dirty="0"/>
            </a:br>
            <a:r>
              <a:rPr lang="zh-CN" altLang="en-US" sz="6600" dirty="0"/>
              <a:t>本科毕业答辩</a:t>
            </a:r>
            <a:endParaRPr lang="en-US" altLang="zh-CN" dirty="0"/>
          </a:p>
        </p:txBody>
      </p:sp>
      <p:sp>
        <p:nvSpPr>
          <p:cNvPr id="2" name="文本占位符 20">
            <a:extLst>
              <a:ext uri="{FF2B5EF4-FFF2-40B4-BE49-F238E27FC236}">
                <a16:creationId xmlns:a16="http://schemas.microsoft.com/office/drawing/2014/main" id="{F0C69479-ECC6-BFA9-7252-54C8BA762D4F}"/>
              </a:ext>
            </a:extLst>
          </p:cNvPr>
          <p:cNvSpPr txBox="1">
            <a:spLocks/>
          </p:cNvSpPr>
          <p:nvPr/>
        </p:nvSpPr>
        <p:spPr>
          <a:xfrm>
            <a:off x="8907256" y="600051"/>
            <a:ext cx="2611644" cy="428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400" b="1" dirty="0"/>
              <a:t>信息技术中心 教育技术团队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626356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30DF8AED-5819-3FEC-3C4A-37EC20657928}"/>
              </a:ext>
            </a:extLst>
          </p:cNvPr>
          <p:cNvGrpSpPr/>
          <p:nvPr/>
        </p:nvGrpSpPr>
        <p:grpSpPr>
          <a:xfrm>
            <a:off x="190500" y="1130300"/>
            <a:ext cx="11401830" cy="5012898"/>
            <a:chOff x="190500" y="1130300"/>
            <a:chExt cx="11401830" cy="5012898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424530E0-4618-32AE-736E-E283A6BF6C38}"/>
                </a:ext>
              </a:extLst>
            </p:cNvPr>
            <p:cNvGrpSpPr/>
            <p:nvPr/>
          </p:nvGrpSpPr>
          <p:grpSpPr>
            <a:xfrm>
              <a:off x="190500" y="1130300"/>
              <a:ext cx="11328400" cy="2227263"/>
              <a:chOff x="190500" y="1130300"/>
              <a:chExt cx="11328400" cy="2227263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787B0146-C61E-485D-BE54-BEB82AF36B69}"/>
                  </a:ext>
                </a:extLst>
              </p:cNvPr>
              <p:cNvSpPr/>
              <p:nvPr/>
            </p:nvSpPr>
            <p:spPr>
              <a:xfrm rot="16200000">
                <a:off x="45627" y="1507401"/>
                <a:ext cx="759646" cy="469900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54"/>
                <a:endParaRPr lang="zh-CN" altLang="en-US" sz="14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矩形: 圆角 24">
                <a:extLst>
                  <a:ext uri="{FF2B5EF4-FFF2-40B4-BE49-F238E27FC236}">
                    <a16:creationId xmlns:a16="http://schemas.microsoft.com/office/drawing/2014/main" id="{E22ACAF7-5F95-4405-89D9-9432AD5E732B}"/>
                  </a:ext>
                </a:extLst>
              </p:cNvPr>
              <p:cNvSpPr/>
              <p:nvPr/>
            </p:nvSpPr>
            <p:spPr>
              <a:xfrm>
                <a:off x="4574770" y="1130300"/>
                <a:ext cx="6944130" cy="2227263"/>
              </a:xfrm>
              <a:prstGeom prst="roundRect">
                <a:avLst>
                  <a:gd name="adj" fmla="val 3837"/>
                </a:avLst>
              </a:prstGeom>
              <a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 t="-43440" r="-9694" b="-13194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E338D4BA-28BE-75C1-C9FC-03AF41679214}"/>
                </a:ext>
              </a:extLst>
            </p:cNvPr>
            <p:cNvGrpSpPr/>
            <p:nvPr/>
          </p:nvGrpSpPr>
          <p:grpSpPr>
            <a:xfrm>
              <a:off x="599670" y="3866871"/>
              <a:ext cx="10992660" cy="2276327"/>
              <a:chOff x="599670" y="3866871"/>
              <a:chExt cx="10992660" cy="2276327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5389AB77-E00A-2D35-81EE-D03516473033}"/>
                  </a:ext>
                </a:extLst>
              </p:cNvPr>
              <p:cNvGrpSpPr/>
              <p:nvPr/>
            </p:nvGrpSpPr>
            <p:grpSpPr>
              <a:xfrm>
                <a:off x="599670" y="3866871"/>
                <a:ext cx="3059815" cy="830997"/>
                <a:chOff x="599670" y="3866871"/>
                <a:chExt cx="3059815" cy="830997"/>
              </a:xfrm>
            </p:grpSpPr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id="{4CDF13A5-E2EA-4279-9FBF-F1531DD3BFFA}"/>
                    </a:ext>
                  </a:extLst>
                </p:cNvPr>
                <p:cNvSpPr txBox="1"/>
                <p:nvPr/>
              </p:nvSpPr>
              <p:spPr>
                <a:xfrm>
                  <a:off x="599670" y="3866871"/>
                  <a:ext cx="972669" cy="830997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sz="4800" dirty="0">
                      <a:solidFill>
                        <a:schemeClr val="accent6"/>
                      </a:solidFill>
                    </a:rPr>
                    <a:t>01</a:t>
                  </a:r>
                  <a:endParaRPr lang="zh-CN" altLang="en-US" sz="4800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8" name="文本框 27">
                  <a:extLst>
                    <a:ext uri="{FF2B5EF4-FFF2-40B4-BE49-F238E27FC236}">
                      <a16:creationId xmlns:a16="http://schemas.microsoft.com/office/drawing/2014/main" id="{8BB15FCA-C049-4223-B608-6592D28AD77C}"/>
                    </a:ext>
                  </a:extLst>
                </p:cNvPr>
                <p:cNvSpPr txBox="1"/>
                <p:nvPr/>
              </p:nvSpPr>
              <p:spPr>
                <a:xfrm>
                  <a:off x="1572338" y="4082314"/>
                  <a:ext cx="2087147" cy="400110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zh-CN" altLang="en-US" sz="2000" dirty="0"/>
                    <a:t>介绍</a:t>
                  </a:r>
                  <a:endParaRPr lang="en-US" altLang="zh-CN" sz="2000" dirty="0"/>
                </a:p>
              </p:txBody>
            </p:sp>
          </p:grpSp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id="{E8F14EA0-F574-99F4-FE02-D35F018EBFEA}"/>
                  </a:ext>
                </a:extLst>
              </p:cNvPr>
              <p:cNvGrpSpPr/>
              <p:nvPr/>
            </p:nvGrpSpPr>
            <p:grpSpPr>
              <a:xfrm>
                <a:off x="599670" y="5312201"/>
                <a:ext cx="3059815" cy="830997"/>
                <a:chOff x="599670" y="5312201"/>
                <a:chExt cx="3059815" cy="830997"/>
              </a:xfrm>
            </p:grpSpPr>
            <p:sp>
              <p:nvSpPr>
                <p:cNvPr id="31" name="文本框 30">
                  <a:extLst>
                    <a:ext uri="{FF2B5EF4-FFF2-40B4-BE49-F238E27FC236}">
                      <a16:creationId xmlns:a16="http://schemas.microsoft.com/office/drawing/2014/main" id="{7A82E583-8F10-4A74-B2D8-F7D82D263E0A}"/>
                    </a:ext>
                  </a:extLst>
                </p:cNvPr>
                <p:cNvSpPr txBox="1"/>
                <p:nvPr/>
              </p:nvSpPr>
              <p:spPr>
                <a:xfrm>
                  <a:off x="599670" y="5312201"/>
                  <a:ext cx="972669" cy="830997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sz="4800" dirty="0">
                      <a:solidFill>
                        <a:schemeClr val="accent2"/>
                      </a:solidFill>
                    </a:rPr>
                    <a:t>02</a:t>
                  </a:r>
                  <a:endParaRPr lang="zh-CN" altLang="en-US" sz="4800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32" name="文本框 31">
                  <a:extLst>
                    <a:ext uri="{FF2B5EF4-FFF2-40B4-BE49-F238E27FC236}">
                      <a16:creationId xmlns:a16="http://schemas.microsoft.com/office/drawing/2014/main" id="{C6104145-68A1-4124-BE49-00BDA274ACBB}"/>
                    </a:ext>
                  </a:extLst>
                </p:cNvPr>
                <p:cNvSpPr txBox="1"/>
                <p:nvPr/>
              </p:nvSpPr>
              <p:spPr>
                <a:xfrm>
                  <a:off x="1572338" y="5527644"/>
                  <a:ext cx="2087147" cy="400110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zh-CN" altLang="en-US" sz="2000" dirty="0"/>
                    <a:t>研究结果和结论</a:t>
                  </a:r>
                  <a:endParaRPr lang="en-US" altLang="zh-CN" sz="2000" dirty="0"/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D518C5C8-895E-AA67-D58B-EC43791F2ABC}"/>
                  </a:ext>
                </a:extLst>
              </p:cNvPr>
              <p:cNvGrpSpPr/>
              <p:nvPr/>
            </p:nvGrpSpPr>
            <p:grpSpPr>
              <a:xfrm>
                <a:off x="4398390" y="3866871"/>
                <a:ext cx="3798720" cy="830997"/>
                <a:chOff x="4398390" y="3866871"/>
                <a:chExt cx="3798720" cy="830997"/>
              </a:xfrm>
            </p:grpSpPr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5F4A5FD3-1B84-47FD-8C52-2A6792C28D83}"/>
                    </a:ext>
                  </a:extLst>
                </p:cNvPr>
                <p:cNvSpPr txBox="1"/>
                <p:nvPr/>
              </p:nvSpPr>
              <p:spPr>
                <a:xfrm>
                  <a:off x="4398390" y="3866871"/>
                  <a:ext cx="972669" cy="830997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sz="4800" dirty="0">
                      <a:solidFill>
                        <a:schemeClr val="accent3"/>
                      </a:solidFill>
                    </a:rPr>
                    <a:t>03</a:t>
                  </a:r>
                  <a:endParaRPr lang="zh-CN" altLang="en-US" sz="4800" dirty="0">
                    <a:solidFill>
                      <a:schemeClr val="accent3"/>
                    </a:solidFill>
                  </a:endParaRPr>
                </a:p>
              </p:txBody>
            </p:sp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6CFB0016-0293-4FB2-8ED2-168E8A5A3DA7}"/>
                    </a:ext>
                  </a:extLst>
                </p:cNvPr>
                <p:cNvSpPr txBox="1"/>
                <p:nvPr/>
              </p:nvSpPr>
              <p:spPr>
                <a:xfrm>
                  <a:off x="5371058" y="4082314"/>
                  <a:ext cx="2826052" cy="400110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zh-CN" altLang="en-US" sz="2000" dirty="0"/>
                    <a:t>研究问题和研究目的</a:t>
                  </a:r>
                  <a:endParaRPr lang="en-US" altLang="zh-CN" sz="2000" dirty="0"/>
                </a:p>
              </p:txBody>
            </p:sp>
          </p:grpSp>
          <p:grpSp>
            <p:nvGrpSpPr>
              <p:cNvPr id="9" name="组合 8">
                <a:extLst>
                  <a:ext uri="{FF2B5EF4-FFF2-40B4-BE49-F238E27FC236}">
                    <a16:creationId xmlns:a16="http://schemas.microsoft.com/office/drawing/2014/main" id="{382A2999-F632-A577-5FF6-685215B4C7BB}"/>
                  </a:ext>
                </a:extLst>
              </p:cNvPr>
              <p:cNvGrpSpPr/>
              <p:nvPr/>
            </p:nvGrpSpPr>
            <p:grpSpPr>
              <a:xfrm>
                <a:off x="4398390" y="5312201"/>
                <a:ext cx="3366192" cy="830997"/>
                <a:chOff x="4398390" y="5312201"/>
                <a:chExt cx="3366192" cy="830997"/>
              </a:xfrm>
            </p:grpSpPr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ECD5F276-3894-41CB-865E-94508AF11CD5}"/>
                    </a:ext>
                  </a:extLst>
                </p:cNvPr>
                <p:cNvSpPr txBox="1"/>
                <p:nvPr/>
              </p:nvSpPr>
              <p:spPr>
                <a:xfrm>
                  <a:off x="4398390" y="5312201"/>
                  <a:ext cx="972669" cy="830997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sz="4800" dirty="0">
                      <a:solidFill>
                        <a:schemeClr val="accent4"/>
                      </a:solidFill>
                    </a:rPr>
                    <a:t>04</a:t>
                  </a:r>
                  <a:endParaRPr lang="zh-CN" altLang="en-US" sz="4800" dirty="0">
                    <a:solidFill>
                      <a:schemeClr val="accent4"/>
                    </a:solidFill>
                  </a:endParaRPr>
                </a:p>
              </p:txBody>
            </p:sp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6AFCB91F-7AFB-47B2-86E9-D0F7CF239CFD}"/>
                    </a:ext>
                  </a:extLst>
                </p:cNvPr>
                <p:cNvSpPr txBox="1"/>
                <p:nvPr/>
              </p:nvSpPr>
              <p:spPr>
                <a:xfrm>
                  <a:off x="5371058" y="5527644"/>
                  <a:ext cx="2393524" cy="400110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zh-CN" altLang="en-US" sz="2000" dirty="0"/>
                    <a:t>研究贡献和局限性</a:t>
                  </a:r>
                  <a:endParaRPr lang="en-US" altLang="zh-CN" sz="2000" dirty="0"/>
                </a:p>
              </p:txBody>
            </p:sp>
          </p:grpSp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527D61F0-FC38-9A38-C273-3ED41E8D1EE8}"/>
                  </a:ext>
                </a:extLst>
              </p:cNvPr>
              <p:cNvGrpSpPr/>
              <p:nvPr/>
            </p:nvGrpSpPr>
            <p:grpSpPr>
              <a:xfrm>
                <a:off x="8532515" y="3866871"/>
                <a:ext cx="3059815" cy="830997"/>
                <a:chOff x="8532515" y="3866871"/>
                <a:chExt cx="3059815" cy="830997"/>
              </a:xfrm>
            </p:grpSpPr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4A188BF3-990C-4C57-B9FC-347D8D0B590F}"/>
                    </a:ext>
                  </a:extLst>
                </p:cNvPr>
                <p:cNvSpPr txBox="1"/>
                <p:nvPr/>
              </p:nvSpPr>
              <p:spPr>
                <a:xfrm>
                  <a:off x="8532515" y="3866871"/>
                  <a:ext cx="972669" cy="830997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sz="4800" dirty="0">
                      <a:solidFill>
                        <a:schemeClr val="accent1"/>
                      </a:solidFill>
                    </a:rPr>
                    <a:t>05</a:t>
                  </a:r>
                  <a:endParaRPr lang="zh-CN" altLang="en-US" sz="4800" dirty="0">
                    <a:solidFill>
                      <a:schemeClr val="accent1"/>
                    </a:solidFill>
                  </a:endParaRPr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633F3407-5E3F-4B08-A643-A715E5D2909D}"/>
                    </a:ext>
                  </a:extLst>
                </p:cNvPr>
                <p:cNvSpPr txBox="1"/>
                <p:nvPr/>
              </p:nvSpPr>
              <p:spPr>
                <a:xfrm>
                  <a:off x="9505183" y="4082314"/>
                  <a:ext cx="2087147" cy="400110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zh-CN" altLang="en-US" sz="2000" dirty="0"/>
                    <a:t>方法和数据分析</a:t>
                  </a:r>
                  <a:endParaRPr lang="en-US" altLang="zh-CN" sz="2000" dirty="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1FC84974-F5CB-07D1-062B-80693C31F869}"/>
                  </a:ext>
                </a:extLst>
              </p:cNvPr>
              <p:cNvGrpSpPr/>
              <p:nvPr/>
            </p:nvGrpSpPr>
            <p:grpSpPr>
              <a:xfrm>
                <a:off x="8532515" y="5312201"/>
                <a:ext cx="3059815" cy="830997"/>
                <a:chOff x="8532515" y="5312201"/>
                <a:chExt cx="3059815" cy="830997"/>
              </a:xfrm>
            </p:grpSpPr>
            <p:sp>
              <p:nvSpPr>
                <p:cNvPr id="36" name="文本框 35">
                  <a:extLst>
                    <a:ext uri="{FF2B5EF4-FFF2-40B4-BE49-F238E27FC236}">
                      <a16:creationId xmlns:a16="http://schemas.microsoft.com/office/drawing/2014/main" id="{91EAE853-B38C-48C8-9E5F-FA5227C04E7A}"/>
                    </a:ext>
                  </a:extLst>
                </p:cNvPr>
                <p:cNvSpPr txBox="1"/>
                <p:nvPr/>
              </p:nvSpPr>
              <p:spPr>
                <a:xfrm>
                  <a:off x="8532515" y="5312201"/>
                  <a:ext cx="972669" cy="830997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lang="en-US" altLang="zh-CN" sz="4800" dirty="0">
                      <a:solidFill>
                        <a:schemeClr val="accent5"/>
                      </a:solidFill>
                    </a:rPr>
                    <a:t>06</a:t>
                  </a:r>
                  <a:endParaRPr lang="zh-CN" altLang="en-US" sz="4800" dirty="0">
                    <a:solidFill>
                      <a:schemeClr val="accent5"/>
                    </a:solidFill>
                  </a:endParaRPr>
                </a:p>
              </p:txBody>
            </p:sp>
            <p:sp>
              <p:nvSpPr>
                <p:cNvPr id="37" name="文本框 36">
                  <a:extLst>
                    <a:ext uri="{FF2B5EF4-FFF2-40B4-BE49-F238E27FC236}">
                      <a16:creationId xmlns:a16="http://schemas.microsoft.com/office/drawing/2014/main" id="{7470B4E9-FF41-4369-AF61-B687EE15B0EF}"/>
                    </a:ext>
                  </a:extLst>
                </p:cNvPr>
                <p:cNvSpPr txBox="1"/>
                <p:nvPr/>
              </p:nvSpPr>
              <p:spPr>
                <a:xfrm>
                  <a:off x="9505183" y="5527644"/>
                  <a:ext cx="2087147" cy="400110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zh-CN" altLang="en-US" sz="2000" dirty="0"/>
                    <a:t>未来展望和建议</a:t>
                  </a:r>
                  <a:endParaRPr lang="en-US" altLang="zh-CN" sz="2000" dirty="0"/>
                </a:p>
              </p:txBody>
            </p:sp>
          </p:grpSp>
        </p:grp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385D04B4-2511-3638-00B4-B74C5FA2E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0" y="1130300"/>
            <a:ext cx="3737990" cy="1442496"/>
          </a:xfrm>
        </p:spPr>
        <p:txBody>
          <a:bodyPr/>
          <a:lstStyle/>
          <a:p>
            <a:r>
              <a:rPr lang="zh-CN" altLang="en-US" dirty="0"/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1175018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altLang="zh-CN"/>
              <a:t>01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0"/>
            <a:r>
              <a:rPr lang="zh-CN" altLang="en-US" dirty="0"/>
              <a:t>本章介绍毕业生及其论文的背景、动机和研究目的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介绍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131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62D2DB43-A907-9831-8279-11FC4FC3862E}"/>
              </a:ext>
            </a:extLst>
          </p:cNvPr>
          <p:cNvSpPr>
            <a:spLocks/>
          </p:cNvSpPr>
          <p:nvPr/>
        </p:nvSpPr>
        <p:spPr>
          <a:xfrm>
            <a:off x="660400" y="1130300"/>
            <a:ext cx="3805583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b" anchorCtr="0">
            <a:spAutoFit/>
          </a:bodyPr>
          <a:lstStyle/>
          <a:p>
            <a:pPr>
              <a:lnSpc>
                <a:spcPct val="100000"/>
              </a:lnSpc>
              <a:buSzPct val="25000"/>
            </a:pPr>
            <a:r>
              <a:rPr lang="zh-CN" altLang="en-US" sz="3600" b="1" dirty="0">
                <a:solidFill>
                  <a:schemeClr val="tx1"/>
                </a:solidFill>
              </a:rPr>
              <a:t>研究方法介绍</a:t>
            </a:r>
            <a:endParaRPr lang="en-US" altLang="zh-CN" sz="4000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B3718316-C0F3-3CD0-DAB6-16BA8ACF38A7}"/>
              </a:ext>
            </a:extLst>
          </p:cNvPr>
          <p:cNvGrpSpPr/>
          <p:nvPr/>
        </p:nvGrpSpPr>
        <p:grpSpPr>
          <a:xfrm>
            <a:off x="5653770" y="1481213"/>
            <a:ext cx="5865130" cy="4301480"/>
            <a:chOff x="5653770" y="1481213"/>
            <a:chExt cx="5865130" cy="4301480"/>
          </a:xfrm>
        </p:grpSpPr>
        <p:grpSp>
          <p:nvGrpSpPr>
            <p:cNvPr id="95" name="组合 94">
              <a:extLst>
                <a:ext uri="{FF2B5EF4-FFF2-40B4-BE49-F238E27FC236}">
                  <a16:creationId xmlns:a16="http://schemas.microsoft.com/office/drawing/2014/main" id="{015DB285-A469-E05E-40FA-CC7300EB7A94}"/>
                </a:ext>
              </a:extLst>
            </p:cNvPr>
            <p:cNvGrpSpPr/>
            <p:nvPr/>
          </p:nvGrpSpPr>
          <p:grpSpPr>
            <a:xfrm>
              <a:off x="5653770" y="1481213"/>
              <a:ext cx="5865129" cy="1189603"/>
              <a:chOff x="5653770" y="1481213"/>
              <a:chExt cx="5865129" cy="1189603"/>
            </a:xfrm>
          </p:grpSpPr>
          <p:sp>
            <p:nvSpPr>
              <p:cNvPr id="90" name="矩形: 圆角 89">
                <a:extLst>
                  <a:ext uri="{FF2B5EF4-FFF2-40B4-BE49-F238E27FC236}">
                    <a16:creationId xmlns:a16="http://schemas.microsoft.com/office/drawing/2014/main" id="{29E7CF70-63EA-9666-F1CC-07CC08C836A7}"/>
                  </a:ext>
                </a:extLst>
              </p:cNvPr>
              <p:cNvSpPr/>
              <p:nvPr/>
            </p:nvSpPr>
            <p:spPr>
              <a:xfrm>
                <a:off x="5911850" y="1481213"/>
                <a:ext cx="5607049" cy="1189603"/>
              </a:xfrm>
              <a:prstGeom prst="roundRect">
                <a:avLst>
                  <a:gd name="adj" fmla="val 7059"/>
                </a:avLst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8000" tIns="396000" rtlCol="0" anchor="ctr"/>
              <a:lstStyle/>
              <a:p>
                <a:r>
                  <a:rPr kumimoji="1" lang="zh-CN" altLang="en-US" sz="1400" dirty="0">
                    <a:solidFill>
                      <a:schemeClr val="tx1"/>
                    </a:solidFill>
                    <a:sym typeface="Arial" panose="020B0604020202020204" pitchFamily="34" charset="0"/>
                  </a:rPr>
                  <a:t>在线问卷、电话访问和现场观察等多种方式收集数据</a:t>
                </a:r>
                <a:endParaRPr kumimoji="1" lang="en-US" altLang="zh-CN" sz="1400" dirty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  <p:grpSp>
            <p:nvGrpSpPr>
              <p:cNvPr id="91" name="组合 90">
                <a:extLst>
                  <a:ext uri="{FF2B5EF4-FFF2-40B4-BE49-F238E27FC236}">
                    <a16:creationId xmlns:a16="http://schemas.microsoft.com/office/drawing/2014/main" id="{B3184580-7C7A-5EE0-B591-C75C89E36173}"/>
                  </a:ext>
                </a:extLst>
              </p:cNvPr>
              <p:cNvGrpSpPr/>
              <p:nvPr/>
            </p:nvGrpSpPr>
            <p:grpSpPr>
              <a:xfrm>
                <a:off x="5653770" y="1791047"/>
                <a:ext cx="540000" cy="540000"/>
                <a:chOff x="5653770" y="1791047"/>
                <a:chExt cx="540000" cy="540000"/>
              </a:xfrm>
            </p:grpSpPr>
            <p:sp>
              <p:nvSpPr>
                <p:cNvPr id="93" name="文本框 92">
                  <a:extLst>
                    <a:ext uri="{FF2B5EF4-FFF2-40B4-BE49-F238E27FC236}">
                      <a16:creationId xmlns:a16="http://schemas.microsoft.com/office/drawing/2014/main" id="{5E02E9E9-2AAF-9C9F-774E-460BA4BD2D27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5653770" y="1791047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</a:lstStyle>
                <a:p>
                  <a:endParaRPr lang="zh-CN" altLang="en-US" dirty="0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4" name="任意多边形: 形状 93">
                  <a:extLst>
                    <a:ext uri="{FF2B5EF4-FFF2-40B4-BE49-F238E27FC236}">
                      <a16:creationId xmlns:a16="http://schemas.microsoft.com/office/drawing/2014/main" id="{96EC3865-7F31-2179-7913-CABF5E4ECF67}"/>
                    </a:ext>
                  </a:extLst>
                </p:cNvPr>
                <p:cNvSpPr/>
                <p:nvPr/>
              </p:nvSpPr>
              <p:spPr>
                <a:xfrm>
                  <a:off x="5810656" y="1923344"/>
                  <a:ext cx="226228" cy="275406"/>
                </a:xfrm>
                <a:custGeom>
                  <a:avLst/>
                  <a:gdLst>
                    <a:gd name="connsiteX0" fmla="*/ 284197 w 438150"/>
                    <a:gd name="connsiteY0" fmla="*/ 621 h 533400"/>
                    <a:gd name="connsiteX1" fmla="*/ 286102 w 438150"/>
                    <a:gd name="connsiteY1" fmla="*/ 621 h 533400"/>
                    <a:gd name="connsiteX2" fmla="*/ 286102 w 438150"/>
                    <a:gd name="connsiteY2" fmla="*/ 124446 h 533400"/>
                    <a:gd name="connsiteX3" fmla="*/ 286102 w 438150"/>
                    <a:gd name="connsiteY3" fmla="*/ 126351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502 w 438150"/>
                    <a:gd name="connsiteY6" fmla="*/ 153021 h 533400"/>
                    <a:gd name="connsiteX7" fmla="*/ 438502 w 438150"/>
                    <a:gd name="connsiteY7" fmla="*/ 154926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4197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49907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724 w 438150"/>
                    <a:gd name="connsiteY34" fmla="*/ 133971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4197" y="621"/>
                      </a:moveTo>
                      <a:cubicBezTo>
                        <a:pt x="285149" y="621"/>
                        <a:pt x="286102" y="621"/>
                        <a:pt x="286102" y="621"/>
                      </a:cubicBezTo>
                      <a:lnTo>
                        <a:pt x="286102" y="124446"/>
                      </a:lnTo>
                      <a:lnTo>
                        <a:pt x="286102" y="126351"/>
                      </a:lnTo>
                      <a:cubicBezTo>
                        <a:pt x="287055" y="141591"/>
                        <a:pt x="299437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502" y="153021"/>
                      </a:lnTo>
                      <a:cubicBezTo>
                        <a:pt x="438502" y="153974"/>
                        <a:pt x="438502" y="154926"/>
                        <a:pt x="438502" y="154926"/>
                      </a:cubicBezTo>
                      <a:lnTo>
                        <a:pt x="438502" y="505446"/>
                      </a:lnTo>
                      <a:cubicBezTo>
                        <a:pt x="438502" y="521639"/>
                        <a:pt x="426120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2734" y="534021"/>
                        <a:pt x="352" y="521639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004"/>
                        <a:pt x="12734" y="621"/>
                        <a:pt x="28927" y="621"/>
                      </a:cubicBezTo>
                      <a:lnTo>
                        <a:pt x="284197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49907" y="314946"/>
                      </a:lnTo>
                      <a:cubicBezTo>
                        <a:pt x="280387" y="313994"/>
                        <a:pt x="305152" y="288276"/>
                        <a:pt x="305152" y="257796"/>
                      </a:cubicBezTo>
                      <a:cubicBezTo>
                        <a:pt x="305152" y="226364"/>
                        <a:pt x="279434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8957" y="219696"/>
                        <a:pt x="286102" y="236841"/>
                        <a:pt x="286102" y="257796"/>
                      </a:cubicBezTo>
                      <a:cubicBezTo>
                        <a:pt x="286102" y="278751"/>
                        <a:pt x="268957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724" y="133971"/>
                      </a:lnTo>
                      <a:cubicBezTo>
                        <a:pt x="308962" y="133019"/>
                        <a:pt x="305152" y="129209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92" name="文本框 91">
                <a:extLst>
                  <a:ext uri="{FF2B5EF4-FFF2-40B4-BE49-F238E27FC236}">
                    <a16:creationId xmlns:a16="http://schemas.microsoft.com/office/drawing/2014/main" id="{6239734D-A2FF-16AE-EBF0-E54D210D041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58363" y="1628549"/>
                <a:ext cx="17235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2400" b="1" dirty="0"/>
                  <a:t>问卷调查法</a:t>
                </a:r>
                <a:endParaRPr lang="en-US" altLang="zh-CN" sz="2400" b="1" dirty="0"/>
              </a:p>
            </p:txBody>
          </p:sp>
        </p:grpSp>
        <p:grpSp>
          <p:nvGrpSpPr>
            <p:cNvPr id="96" name="组合 95">
              <a:extLst>
                <a:ext uri="{FF2B5EF4-FFF2-40B4-BE49-F238E27FC236}">
                  <a16:creationId xmlns:a16="http://schemas.microsoft.com/office/drawing/2014/main" id="{827B2EA5-DD03-E12F-E923-E4A8340DEECE}"/>
                </a:ext>
              </a:extLst>
            </p:cNvPr>
            <p:cNvGrpSpPr/>
            <p:nvPr/>
          </p:nvGrpSpPr>
          <p:grpSpPr>
            <a:xfrm>
              <a:off x="6458460" y="3037151"/>
              <a:ext cx="5060440" cy="1189603"/>
              <a:chOff x="6458460" y="3037399"/>
              <a:chExt cx="5060440" cy="1189603"/>
            </a:xfrm>
          </p:grpSpPr>
          <p:sp>
            <p:nvSpPr>
              <p:cNvPr id="85" name="矩形: 圆角 84">
                <a:extLst>
                  <a:ext uri="{FF2B5EF4-FFF2-40B4-BE49-F238E27FC236}">
                    <a16:creationId xmlns:a16="http://schemas.microsoft.com/office/drawing/2014/main" id="{A9F27930-D420-3CDC-8EED-7E882D3022D5}"/>
                  </a:ext>
                </a:extLst>
              </p:cNvPr>
              <p:cNvSpPr/>
              <p:nvPr/>
            </p:nvSpPr>
            <p:spPr>
              <a:xfrm>
                <a:off x="6733310" y="3037399"/>
                <a:ext cx="4785590" cy="1189603"/>
              </a:xfrm>
              <a:prstGeom prst="roundRect">
                <a:avLst>
                  <a:gd name="adj" fmla="val 6775"/>
                </a:avLst>
              </a:prstGeom>
              <a:solidFill>
                <a:schemeClr val="accent3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8000" tIns="396000" rtlCol="0" anchor="ctr"/>
              <a:lstStyle/>
              <a:p>
                <a:r>
                  <a:rPr kumimoji="1" lang="zh-CN" altLang="en-US" sz="1400" dirty="0">
                    <a:solidFill>
                      <a:schemeClr val="tx1"/>
                    </a:solidFill>
                    <a:sym typeface="Arial" panose="020B0604020202020204" pitchFamily="34" charset="0"/>
                  </a:rPr>
                  <a:t>深入了解对象</a:t>
                </a:r>
                <a:r>
                  <a:rPr kumimoji="1" lang="zh-CN" altLang="en-US" sz="1400">
                    <a:solidFill>
                      <a:schemeClr val="tx1"/>
                    </a:solidFill>
                    <a:sym typeface="Arial" panose="020B0604020202020204" pitchFamily="34" charset="0"/>
                  </a:rPr>
                  <a:t>的实际情况</a:t>
                </a:r>
                <a:endParaRPr kumimoji="1" lang="en-US" altLang="zh-CN" sz="1400" dirty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  <p:grpSp>
            <p:nvGrpSpPr>
              <p:cNvPr id="86" name="组合 85">
                <a:extLst>
                  <a:ext uri="{FF2B5EF4-FFF2-40B4-BE49-F238E27FC236}">
                    <a16:creationId xmlns:a16="http://schemas.microsoft.com/office/drawing/2014/main" id="{46DDC573-1A56-2710-ECF9-592BCA51AA86}"/>
                  </a:ext>
                </a:extLst>
              </p:cNvPr>
              <p:cNvGrpSpPr/>
              <p:nvPr/>
            </p:nvGrpSpPr>
            <p:grpSpPr>
              <a:xfrm>
                <a:off x="6458460" y="3349892"/>
                <a:ext cx="540000" cy="540000"/>
                <a:chOff x="6458460" y="3349892"/>
                <a:chExt cx="540000" cy="540000"/>
              </a:xfrm>
            </p:grpSpPr>
            <p:sp>
              <p:nvSpPr>
                <p:cNvPr id="88" name="文本框 87">
                  <a:extLst>
                    <a:ext uri="{FF2B5EF4-FFF2-40B4-BE49-F238E27FC236}">
                      <a16:creationId xmlns:a16="http://schemas.microsoft.com/office/drawing/2014/main" id="{26C1E75E-94B1-6525-7F59-2DF3653EB1DA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6458460" y="3349892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3"/>
                </a:solidFill>
                <a:ln w="12700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</a:lstStyle>
                <a:p>
                  <a:endParaRPr lang="zh-CN" altLang="en-US" dirty="0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9" name="任意多边形: 形状 88">
                  <a:extLst>
                    <a:ext uri="{FF2B5EF4-FFF2-40B4-BE49-F238E27FC236}">
                      <a16:creationId xmlns:a16="http://schemas.microsoft.com/office/drawing/2014/main" id="{E76796AB-C238-BB7C-6FC7-332461D2CF30}"/>
                    </a:ext>
                  </a:extLst>
                </p:cNvPr>
                <p:cNvSpPr/>
                <p:nvPr/>
              </p:nvSpPr>
              <p:spPr>
                <a:xfrm>
                  <a:off x="6600593" y="3484648"/>
                  <a:ext cx="255734" cy="270488"/>
                </a:xfrm>
                <a:custGeom>
                  <a:avLst/>
                  <a:gdLst>
                    <a:gd name="connsiteX0" fmla="*/ 371955 w 495300"/>
                    <a:gd name="connsiteY0" fmla="*/ 621 h 523875"/>
                    <a:gd name="connsiteX1" fmla="*/ 400530 w 495300"/>
                    <a:gd name="connsiteY1" fmla="*/ 29196 h 523875"/>
                    <a:gd name="connsiteX2" fmla="*/ 400530 w 495300"/>
                    <a:gd name="connsiteY2" fmla="*/ 133971 h 523875"/>
                    <a:gd name="connsiteX3" fmla="*/ 371955 w 495300"/>
                    <a:gd name="connsiteY3" fmla="*/ 162546 h 523875"/>
                    <a:gd name="connsiteX4" fmla="*/ 257655 w 495300"/>
                    <a:gd name="connsiteY4" fmla="*/ 162546 h 523875"/>
                    <a:gd name="connsiteX5" fmla="*/ 257655 w 495300"/>
                    <a:gd name="connsiteY5" fmla="*/ 286371 h 523875"/>
                    <a:gd name="connsiteX6" fmla="*/ 419580 w 495300"/>
                    <a:gd name="connsiteY6" fmla="*/ 286371 h 523875"/>
                    <a:gd name="connsiteX7" fmla="*/ 457680 w 495300"/>
                    <a:gd name="connsiteY7" fmla="*/ 322566 h 523875"/>
                    <a:gd name="connsiteX8" fmla="*/ 457680 w 495300"/>
                    <a:gd name="connsiteY8" fmla="*/ 324471 h 523875"/>
                    <a:gd name="connsiteX9" fmla="*/ 457680 w 495300"/>
                    <a:gd name="connsiteY9" fmla="*/ 429246 h 523875"/>
                    <a:gd name="connsiteX10" fmla="*/ 476730 w 495300"/>
                    <a:gd name="connsiteY10" fmla="*/ 429246 h 523875"/>
                    <a:gd name="connsiteX11" fmla="*/ 495780 w 495300"/>
                    <a:gd name="connsiteY11" fmla="*/ 448296 h 523875"/>
                    <a:gd name="connsiteX12" fmla="*/ 495780 w 495300"/>
                    <a:gd name="connsiteY12" fmla="*/ 505446 h 523875"/>
                    <a:gd name="connsiteX13" fmla="*/ 476730 w 495300"/>
                    <a:gd name="connsiteY13" fmla="*/ 524496 h 523875"/>
                    <a:gd name="connsiteX14" fmla="*/ 419580 w 495300"/>
                    <a:gd name="connsiteY14" fmla="*/ 524496 h 523875"/>
                    <a:gd name="connsiteX15" fmla="*/ 400530 w 495300"/>
                    <a:gd name="connsiteY15" fmla="*/ 505446 h 523875"/>
                    <a:gd name="connsiteX16" fmla="*/ 400530 w 495300"/>
                    <a:gd name="connsiteY16" fmla="*/ 448296 h 523875"/>
                    <a:gd name="connsiteX17" fmla="*/ 419580 w 495300"/>
                    <a:gd name="connsiteY17" fmla="*/ 429246 h 523875"/>
                    <a:gd name="connsiteX18" fmla="*/ 438630 w 495300"/>
                    <a:gd name="connsiteY18" fmla="*/ 429246 h 523875"/>
                    <a:gd name="connsiteX19" fmla="*/ 438630 w 495300"/>
                    <a:gd name="connsiteY19" fmla="*/ 324471 h 523875"/>
                    <a:gd name="connsiteX20" fmla="*/ 420533 w 495300"/>
                    <a:gd name="connsiteY20" fmla="*/ 305421 h 523875"/>
                    <a:gd name="connsiteX21" fmla="*/ 419580 w 495300"/>
                    <a:gd name="connsiteY21" fmla="*/ 305421 h 523875"/>
                    <a:gd name="connsiteX22" fmla="*/ 257655 w 495300"/>
                    <a:gd name="connsiteY22" fmla="*/ 305421 h 523875"/>
                    <a:gd name="connsiteX23" fmla="*/ 257655 w 495300"/>
                    <a:gd name="connsiteY23" fmla="*/ 429246 h 523875"/>
                    <a:gd name="connsiteX24" fmla="*/ 276705 w 495300"/>
                    <a:gd name="connsiteY24" fmla="*/ 429246 h 523875"/>
                    <a:gd name="connsiteX25" fmla="*/ 295755 w 495300"/>
                    <a:gd name="connsiteY25" fmla="*/ 448296 h 523875"/>
                    <a:gd name="connsiteX26" fmla="*/ 295755 w 495300"/>
                    <a:gd name="connsiteY26" fmla="*/ 505446 h 523875"/>
                    <a:gd name="connsiteX27" fmla="*/ 276705 w 495300"/>
                    <a:gd name="connsiteY27" fmla="*/ 524496 h 523875"/>
                    <a:gd name="connsiteX28" fmla="*/ 219555 w 495300"/>
                    <a:gd name="connsiteY28" fmla="*/ 524496 h 523875"/>
                    <a:gd name="connsiteX29" fmla="*/ 200505 w 495300"/>
                    <a:gd name="connsiteY29" fmla="*/ 505446 h 523875"/>
                    <a:gd name="connsiteX30" fmla="*/ 200505 w 495300"/>
                    <a:gd name="connsiteY30" fmla="*/ 448296 h 523875"/>
                    <a:gd name="connsiteX31" fmla="*/ 219555 w 495300"/>
                    <a:gd name="connsiteY31" fmla="*/ 429246 h 523875"/>
                    <a:gd name="connsiteX32" fmla="*/ 238605 w 495300"/>
                    <a:gd name="connsiteY32" fmla="*/ 429246 h 523875"/>
                    <a:gd name="connsiteX33" fmla="*/ 238605 w 495300"/>
                    <a:gd name="connsiteY33" fmla="*/ 305421 h 523875"/>
                    <a:gd name="connsiteX34" fmla="*/ 76680 w 495300"/>
                    <a:gd name="connsiteY34" fmla="*/ 305421 h 523875"/>
                    <a:gd name="connsiteX35" fmla="*/ 57630 w 495300"/>
                    <a:gd name="connsiteY35" fmla="*/ 323519 h 523875"/>
                    <a:gd name="connsiteX36" fmla="*/ 57630 w 495300"/>
                    <a:gd name="connsiteY36" fmla="*/ 324471 h 523875"/>
                    <a:gd name="connsiteX37" fmla="*/ 57630 w 495300"/>
                    <a:gd name="connsiteY37" fmla="*/ 429246 h 523875"/>
                    <a:gd name="connsiteX38" fmla="*/ 76680 w 495300"/>
                    <a:gd name="connsiteY38" fmla="*/ 429246 h 523875"/>
                    <a:gd name="connsiteX39" fmla="*/ 95730 w 495300"/>
                    <a:gd name="connsiteY39" fmla="*/ 448296 h 523875"/>
                    <a:gd name="connsiteX40" fmla="*/ 95730 w 495300"/>
                    <a:gd name="connsiteY40" fmla="*/ 505446 h 523875"/>
                    <a:gd name="connsiteX41" fmla="*/ 76680 w 495300"/>
                    <a:gd name="connsiteY41" fmla="*/ 524496 h 523875"/>
                    <a:gd name="connsiteX42" fmla="*/ 19530 w 495300"/>
                    <a:gd name="connsiteY42" fmla="*/ 524496 h 523875"/>
                    <a:gd name="connsiteX43" fmla="*/ 480 w 495300"/>
                    <a:gd name="connsiteY43" fmla="*/ 505446 h 523875"/>
                    <a:gd name="connsiteX44" fmla="*/ 480 w 495300"/>
                    <a:gd name="connsiteY44" fmla="*/ 448296 h 523875"/>
                    <a:gd name="connsiteX45" fmla="*/ 19530 w 495300"/>
                    <a:gd name="connsiteY45" fmla="*/ 429246 h 523875"/>
                    <a:gd name="connsiteX46" fmla="*/ 38580 w 495300"/>
                    <a:gd name="connsiteY46" fmla="*/ 429246 h 523875"/>
                    <a:gd name="connsiteX47" fmla="*/ 38580 w 495300"/>
                    <a:gd name="connsiteY47" fmla="*/ 324471 h 523875"/>
                    <a:gd name="connsiteX48" fmla="*/ 74775 w 495300"/>
                    <a:gd name="connsiteY48" fmla="*/ 286371 h 523875"/>
                    <a:gd name="connsiteX49" fmla="*/ 76680 w 495300"/>
                    <a:gd name="connsiteY49" fmla="*/ 286371 h 523875"/>
                    <a:gd name="connsiteX50" fmla="*/ 238605 w 495300"/>
                    <a:gd name="connsiteY50" fmla="*/ 286371 h 523875"/>
                    <a:gd name="connsiteX51" fmla="*/ 238605 w 495300"/>
                    <a:gd name="connsiteY51" fmla="*/ 162546 h 523875"/>
                    <a:gd name="connsiteX52" fmla="*/ 124305 w 495300"/>
                    <a:gd name="connsiteY52" fmla="*/ 162546 h 523875"/>
                    <a:gd name="connsiteX53" fmla="*/ 95730 w 495300"/>
                    <a:gd name="connsiteY53" fmla="*/ 133971 h 523875"/>
                    <a:gd name="connsiteX54" fmla="*/ 95730 w 495300"/>
                    <a:gd name="connsiteY54" fmla="*/ 29196 h 523875"/>
                    <a:gd name="connsiteX55" fmla="*/ 124305 w 495300"/>
                    <a:gd name="connsiteY55" fmla="*/ 621 h 523875"/>
                    <a:gd name="connsiteX56" fmla="*/ 371955 w 495300"/>
                    <a:gd name="connsiteY56" fmla="*/ 621 h 523875"/>
                    <a:gd name="connsiteX57" fmla="*/ 148118 w 495300"/>
                    <a:gd name="connsiteY57" fmla="*/ 95871 h 523875"/>
                    <a:gd name="connsiteX58" fmla="*/ 133830 w 495300"/>
                    <a:gd name="connsiteY58" fmla="*/ 110159 h 523875"/>
                    <a:gd name="connsiteX59" fmla="*/ 148118 w 495300"/>
                    <a:gd name="connsiteY59" fmla="*/ 124446 h 523875"/>
                    <a:gd name="connsiteX60" fmla="*/ 162405 w 495300"/>
                    <a:gd name="connsiteY60" fmla="*/ 110159 h 523875"/>
                    <a:gd name="connsiteX61" fmla="*/ 148118 w 495300"/>
                    <a:gd name="connsiteY61" fmla="*/ 95871 h 523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495300" h="523875">
                      <a:moveTo>
                        <a:pt x="371955" y="621"/>
                      </a:moveTo>
                      <a:cubicBezTo>
                        <a:pt x="388148" y="621"/>
                        <a:pt x="400530" y="13004"/>
                        <a:pt x="400530" y="29196"/>
                      </a:cubicBezTo>
                      <a:lnTo>
                        <a:pt x="400530" y="133971"/>
                      </a:lnTo>
                      <a:cubicBezTo>
                        <a:pt x="400530" y="150164"/>
                        <a:pt x="388148" y="162546"/>
                        <a:pt x="371955" y="162546"/>
                      </a:cubicBezTo>
                      <a:lnTo>
                        <a:pt x="257655" y="162546"/>
                      </a:lnTo>
                      <a:lnTo>
                        <a:pt x="257655" y="286371"/>
                      </a:lnTo>
                      <a:lnTo>
                        <a:pt x="419580" y="286371"/>
                      </a:lnTo>
                      <a:cubicBezTo>
                        <a:pt x="439583" y="286371"/>
                        <a:pt x="456727" y="302564"/>
                        <a:pt x="457680" y="322566"/>
                      </a:cubicBezTo>
                      <a:lnTo>
                        <a:pt x="457680" y="324471"/>
                      </a:lnTo>
                      <a:lnTo>
                        <a:pt x="457680" y="429246"/>
                      </a:lnTo>
                      <a:lnTo>
                        <a:pt x="476730" y="429246"/>
                      </a:lnTo>
                      <a:cubicBezTo>
                        <a:pt x="487208" y="429246"/>
                        <a:pt x="495780" y="437819"/>
                        <a:pt x="495780" y="448296"/>
                      </a:cubicBezTo>
                      <a:lnTo>
                        <a:pt x="495780" y="505446"/>
                      </a:lnTo>
                      <a:cubicBezTo>
                        <a:pt x="495780" y="515924"/>
                        <a:pt x="487208" y="524496"/>
                        <a:pt x="476730" y="524496"/>
                      </a:cubicBezTo>
                      <a:lnTo>
                        <a:pt x="419580" y="524496"/>
                      </a:lnTo>
                      <a:cubicBezTo>
                        <a:pt x="409102" y="524496"/>
                        <a:pt x="400530" y="515924"/>
                        <a:pt x="400530" y="505446"/>
                      </a:cubicBezTo>
                      <a:lnTo>
                        <a:pt x="400530" y="448296"/>
                      </a:lnTo>
                      <a:cubicBezTo>
                        <a:pt x="400530" y="437819"/>
                        <a:pt x="409102" y="429246"/>
                        <a:pt x="419580" y="429246"/>
                      </a:cubicBezTo>
                      <a:lnTo>
                        <a:pt x="438630" y="429246"/>
                      </a:lnTo>
                      <a:lnTo>
                        <a:pt x="438630" y="324471"/>
                      </a:lnTo>
                      <a:cubicBezTo>
                        <a:pt x="438630" y="313994"/>
                        <a:pt x="431010" y="306374"/>
                        <a:pt x="420533" y="305421"/>
                      </a:cubicBezTo>
                      <a:lnTo>
                        <a:pt x="419580" y="305421"/>
                      </a:lnTo>
                      <a:lnTo>
                        <a:pt x="257655" y="305421"/>
                      </a:lnTo>
                      <a:lnTo>
                        <a:pt x="257655" y="429246"/>
                      </a:lnTo>
                      <a:lnTo>
                        <a:pt x="276705" y="429246"/>
                      </a:lnTo>
                      <a:cubicBezTo>
                        <a:pt x="287183" y="429246"/>
                        <a:pt x="295755" y="437819"/>
                        <a:pt x="295755" y="448296"/>
                      </a:cubicBezTo>
                      <a:lnTo>
                        <a:pt x="295755" y="505446"/>
                      </a:lnTo>
                      <a:cubicBezTo>
                        <a:pt x="295755" y="515924"/>
                        <a:pt x="287183" y="524496"/>
                        <a:pt x="276705" y="524496"/>
                      </a:cubicBezTo>
                      <a:lnTo>
                        <a:pt x="219555" y="524496"/>
                      </a:lnTo>
                      <a:cubicBezTo>
                        <a:pt x="209077" y="524496"/>
                        <a:pt x="200505" y="515924"/>
                        <a:pt x="200505" y="505446"/>
                      </a:cubicBezTo>
                      <a:lnTo>
                        <a:pt x="200505" y="448296"/>
                      </a:lnTo>
                      <a:cubicBezTo>
                        <a:pt x="200505" y="437819"/>
                        <a:pt x="209077" y="429246"/>
                        <a:pt x="219555" y="429246"/>
                      </a:cubicBezTo>
                      <a:lnTo>
                        <a:pt x="238605" y="429246"/>
                      </a:lnTo>
                      <a:lnTo>
                        <a:pt x="238605" y="305421"/>
                      </a:lnTo>
                      <a:lnTo>
                        <a:pt x="76680" y="305421"/>
                      </a:lnTo>
                      <a:cubicBezTo>
                        <a:pt x="66202" y="305421"/>
                        <a:pt x="58583" y="313041"/>
                        <a:pt x="57630" y="323519"/>
                      </a:cubicBezTo>
                      <a:lnTo>
                        <a:pt x="57630" y="324471"/>
                      </a:lnTo>
                      <a:lnTo>
                        <a:pt x="57630" y="429246"/>
                      </a:lnTo>
                      <a:lnTo>
                        <a:pt x="76680" y="429246"/>
                      </a:lnTo>
                      <a:cubicBezTo>
                        <a:pt x="87158" y="429246"/>
                        <a:pt x="95730" y="437819"/>
                        <a:pt x="95730" y="448296"/>
                      </a:cubicBezTo>
                      <a:lnTo>
                        <a:pt x="95730" y="505446"/>
                      </a:lnTo>
                      <a:cubicBezTo>
                        <a:pt x="95730" y="515924"/>
                        <a:pt x="87158" y="524496"/>
                        <a:pt x="76680" y="524496"/>
                      </a:cubicBezTo>
                      <a:lnTo>
                        <a:pt x="19530" y="524496"/>
                      </a:lnTo>
                      <a:cubicBezTo>
                        <a:pt x="9052" y="524496"/>
                        <a:pt x="480" y="515924"/>
                        <a:pt x="480" y="505446"/>
                      </a:cubicBezTo>
                      <a:lnTo>
                        <a:pt x="480" y="448296"/>
                      </a:lnTo>
                      <a:cubicBezTo>
                        <a:pt x="480" y="437819"/>
                        <a:pt x="9052" y="429246"/>
                        <a:pt x="19530" y="429246"/>
                      </a:cubicBezTo>
                      <a:lnTo>
                        <a:pt x="38580" y="429246"/>
                      </a:lnTo>
                      <a:lnTo>
                        <a:pt x="38580" y="324471"/>
                      </a:lnTo>
                      <a:cubicBezTo>
                        <a:pt x="38580" y="304469"/>
                        <a:pt x="54773" y="287324"/>
                        <a:pt x="74775" y="286371"/>
                      </a:cubicBezTo>
                      <a:lnTo>
                        <a:pt x="76680" y="286371"/>
                      </a:lnTo>
                      <a:lnTo>
                        <a:pt x="238605" y="286371"/>
                      </a:lnTo>
                      <a:lnTo>
                        <a:pt x="238605" y="162546"/>
                      </a:lnTo>
                      <a:lnTo>
                        <a:pt x="124305" y="162546"/>
                      </a:lnTo>
                      <a:cubicBezTo>
                        <a:pt x="108112" y="162546"/>
                        <a:pt x="95730" y="150164"/>
                        <a:pt x="95730" y="133971"/>
                      </a:cubicBezTo>
                      <a:lnTo>
                        <a:pt x="95730" y="29196"/>
                      </a:lnTo>
                      <a:cubicBezTo>
                        <a:pt x="95730" y="13004"/>
                        <a:pt x="108112" y="621"/>
                        <a:pt x="124305" y="621"/>
                      </a:cubicBezTo>
                      <a:lnTo>
                        <a:pt x="371955" y="621"/>
                      </a:lnTo>
                      <a:close/>
                      <a:moveTo>
                        <a:pt x="148118" y="95871"/>
                      </a:moveTo>
                      <a:cubicBezTo>
                        <a:pt x="140498" y="95871"/>
                        <a:pt x="133830" y="102539"/>
                        <a:pt x="133830" y="110159"/>
                      </a:cubicBezTo>
                      <a:cubicBezTo>
                        <a:pt x="133830" y="117779"/>
                        <a:pt x="140498" y="124446"/>
                        <a:pt x="148118" y="124446"/>
                      </a:cubicBezTo>
                      <a:cubicBezTo>
                        <a:pt x="155737" y="124446"/>
                        <a:pt x="162405" y="117779"/>
                        <a:pt x="162405" y="110159"/>
                      </a:cubicBezTo>
                      <a:cubicBezTo>
                        <a:pt x="162405" y="102539"/>
                        <a:pt x="155737" y="95871"/>
                        <a:pt x="148118" y="958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C1E242C2-464C-6DDA-4D0D-1F68CFA53B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63053" y="3235546"/>
                <a:ext cx="17235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2400" b="1"/>
                  <a:t>实地观察法</a:t>
                </a:r>
                <a:endParaRPr lang="en-US" altLang="zh-CN" sz="2400" b="1" dirty="0"/>
              </a:p>
            </p:txBody>
          </p:sp>
        </p:grpSp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id="{48C821EC-5512-9315-670A-B925F1D4107E}"/>
                </a:ext>
              </a:extLst>
            </p:cNvPr>
            <p:cNvGrpSpPr/>
            <p:nvPr/>
          </p:nvGrpSpPr>
          <p:grpSpPr>
            <a:xfrm>
              <a:off x="5653770" y="4593090"/>
              <a:ext cx="5865129" cy="1189603"/>
              <a:chOff x="5653770" y="4593090"/>
              <a:chExt cx="5865129" cy="1189603"/>
            </a:xfrm>
          </p:grpSpPr>
          <p:sp>
            <p:nvSpPr>
              <p:cNvPr id="80" name="矩形: 圆角 79">
                <a:extLst>
                  <a:ext uri="{FF2B5EF4-FFF2-40B4-BE49-F238E27FC236}">
                    <a16:creationId xmlns:a16="http://schemas.microsoft.com/office/drawing/2014/main" id="{D2D126B7-FAED-1FC8-2C14-ED57FB7EAB06}"/>
                  </a:ext>
                </a:extLst>
              </p:cNvPr>
              <p:cNvSpPr/>
              <p:nvPr/>
            </p:nvSpPr>
            <p:spPr>
              <a:xfrm>
                <a:off x="5911850" y="4593090"/>
                <a:ext cx="5607049" cy="1189603"/>
              </a:xfrm>
              <a:prstGeom prst="roundRect">
                <a:avLst>
                  <a:gd name="adj" fmla="val 7059"/>
                </a:avLst>
              </a:prstGeom>
              <a:solidFill>
                <a:schemeClr val="accent1"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48000" tIns="396000" rtlCol="0" anchor="ctr"/>
              <a:lstStyle/>
              <a:p>
                <a:r>
                  <a:rPr kumimoji="1" lang="zh-CN" altLang="en-US" sz="1400" dirty="0">
                    <a:solidFill>
                      <a:schemeClr val="tx1"/>
                    </a:solidFill>
                    <a:sym typeface="Arial" panose="020B0604020202020204" pitchFamily="34" charset="0"/>
                  </a:rPr>
                  <a:t>获取专业人士的意见</a:t>
                </a:r>
                <a:r>
                  <a:rPr kumimoji="1" lang="zh-CN" altLang="en-US" sz="1400">
                    <a:solidFill>
                      <a:schemeClr val="tx1"/>
                    </a:solidFill>
                    <a:sym typeface="Arial" panose="020B0604020202020204" pitchFamily="34" charset="0"/>
                  </a:rPr>
                  <a:t>和建议</a:t>
                </a:r>
                <a:endParaRPr kumimoji="1" lang="en-US" altLang="zh-CN" sz="1400" dirty="0">
                  <a:solidFill>
                    <a:schemeClr val="tx1"/>
                  </a:solidFill>
                  <a:sym typeface="Arial" panose="020B0604020202020204" pitchFamily="34" charset="0"/>
                </a:endParaRPr>
              </a:p>
            </p:txBody>
          </p:sp>
          <p:grpSp>
            <p:nvGrpSpPr>
              <p:cNvPr id="81" name="组合 80">
                <a:extLst>
                  <a:ext uri="{FF2B5EF4-FFF2-40B4-BE49-F238E27FC236}">
                    <a16:creationId xmlns:a16="http://schemas.microsoft.com/office/drawing/2014/main" id="{43602EA8-7B84-1399-E55F-FFE7327EEE12}"/>
                  </a:ext>
                </a:extLst>
              </p:cNvPr>
              <p:cNvGrpSpPr/>
              <p:nvPr/>
            </p:nvGrpSpPr>
            <p:grpSpPr>
              <a:xfrm>
                <a:off x="5653770" y="4893236"/>
                <a:ext cx="540000" cy="540000"/>
                <a:chOff x="5653770" y="4893236"/>
                <a:chExt cx="540000" cy="540000"/>
              </a:xfrm>
            </p:grpSpPr>
            <p:sp>
              <p:nvSpPr>
                <p:cNvPr id="83" name="文本框 82">
                  <a:extLst>
                    <a:ext uri="{FF2B5EF4-FFF2-40B4-BE49-F238E27FC236}">
                      <a16:creationId xmlns:a16="http://schemas.microsoft.com/office/drawing/2014/main" id="{E81B0C52-5EE6-9DE1-7337-FA4BAFFE5341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5653770" y="489323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12700" cap="flat">
                  <a:noFill/>
                  <a:prstDash val="solid"/>
                  <a:miter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>
                    <a:defRPr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</a:lstStyle>
                <a:p>
                  <a:endParaRPr lang="zh-CN" altLang="en-US" dirty="0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4" name="任意多边形: 形状 83">
                  <a:extLst>
                    <a:ext uri="{FF2B5EF4-FFF2-40B4-BE49-F238E27FC236}">
                      <a16:creationId xmlns:a16="http://schemas.microsoft.com/office/drawing/2014/main" id="{6072A48A-9E55-5A9A-5678-B7A2209931D2}"/>
                    </a:ext>
                  </a:extLst>
                </p:cNvPr>
                <p:cNvSpPr/>
                <p:nvPr/>
              </p:nvSpPr>
              <p:spPr>
                <a:xfrm>
                  <a:off x="5786067" y="5059959"/>
                  <a:ext cx="275406" cy="206554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133 w 533400"/>
                    <a:gd name="connsiteY9" fmla="*/ 198741 h 400050"/>
                    <a:gd name="connsiteX10" fmla="*/ 351128 w 533400"/>
                    <a:gd name="connsiteY10" fmla="*/ 204456 h 400050"/>
                    <a:gd name="connsiteX11" fmla="*/ 351128 w 533400"/>
                    <a:gd name="connsiteY11" fmla="*/ 204456 h 400050"/>
                    <a:gd name="connsiteX12" fmla="*/ 267308 w 533400"/>
                    <a:gd name="connsiteY12" fmla="*/ 315899 h 400050"/>
                    <a:gd name="connsiteX13" fmla="*/ 264451 w 533400"/>
                    <a:gd name="connsiteY13" fmla="*/ 318756 h 400050"/>
                    <a:gd name="connsiteX14" fmla="*/ 224446 w 533400"/>
                    <a:gd name="connsiteY14" fmla="*/ 318756 h 400050"/>
                    <a:gd name="connsiteX15" fmla="*/ 224446 w 533400"/>
                    <a:gd name="connsiteY15" fmla="*/ 318756 h 400050"/>
                    <a:gd name="connsiteX16" fmla="*/ 162533 w 533400"/>
                    <a:gd name="connsiteY16" fmla="*/ 257796 h 400050"/>
                    <a:gd name="connsiteX17" fmla="*/ 160628 w 533400"/>
                    <a:gd name="connsiteY17" fmla="*/ 255891 h 400050"/>
                    <a:gd name="connsiteX18" fmla="*/ 120623 w 533400"/>
                    <a:gd name="connsiteY18" fmla="*/ 259701 h 400050"/>
                    <a:gd name="connsiteX19" fmla="*/ 120623 w 533400"/>
                    <a:gd name="connsiteY19" fmla="*/ 259701 h 400050"/>
                    <a:gd name="connsiteX20" fmla="*/ 32993 w 533400"/>
                    <a:gd name="connsiteY20" fmla="*/ 366381 h 400050"/>
                    <a:gd name="connsiteX21" fmla="*/ 31088 w 533400"/>
                    <a:gd name="connsiteY21" fmla="*/ 372096 h 400050"/>
                    <a:gd name="connsiteX22" fmla="*/ 40613 w 533400"/>
                    <a:gd name="connsiteY22" fmla="*/ 381621 h 400050"/>
                    <a:gd name="connsiteX23" fmla="*/ 40613 w 533400"/>
                    <a:gd name="connsiteY23" fmla="*/ 381621 h 400050"/>
                    <a:gd name="connsiteX24" fmla="*/ 497813 w 533400"/>
                    <a:gd name="connsiteY24" fmla="*/ 381621 h 400050"/>
                    <a:gd name="connsiteX25" fmla="*/ 503528 w 533400"/>
                    <a:gd name="connsiteY25" fmla="*/ 379716 h 400050"/>
                    <a:gd name="connsiteX26" fmla="*/ 506386 w 533400"/>
                    <a:gd name="connsiteY26" fmla="*/ 366381 h 400050"/>
                    <a:gd name="connsiteX27" fmla="*/ 506386 w 533400"/>
                    <a:gd name="connsiteY27" fmla="*/ 366381 h 400050"/>
                    <a:gd name="connsiteX28" fmla="*/ 398753 w 533400"/>
                    <a:gd name="connsiteY28" fmla="*/ 205409 h 400050"/>
                    <a:gd name="connsiteX29" fmla="*/ 391133 w 533400"/>
                    <a:gd name="connsiteY29" fmla="*/ 198741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626" y="621"/>
                        <a:pt x="534008" y="13004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8289"/>
                        <a:pt x="521626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2990" y="400671"/>
                        <a:pt x="608" y="388289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004"/>
                        <a:pt x="12990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133" y="198741"/>
                      </a:moveTo>
                      <a:cubicBezTo>
                        <a:pt x="378751" y="189216"/>
                        <a:pt x="360653" y="192074"/>
                        <a:pt x="351128" y="204456"/>
                      </a:cubicBezTo>
                      <a:lnTo>
                        <a:pt x="351128" y="204456"/>
                      </a:lnTo>
                      <a:lnTo>
                        <a:pt x="267308" y="315899"/>
                      </a:lnTo>
                      <a:cubicBezTo>
                        <a:pt x="266355" y="316851"/>
                        <a:pt x="265403" y="317804"/>
                        <a:pt x="264451" y="318756"/>
                      </a:cubicBezTo>
                      <a:cubicBezTo>
                        <a:pt x="253021" y="330186"/>
                        <a:pt x="234923" y="330186"/>
                        <a:pt x="224446" y="318756"/>
                      </a:cubicBezTo>
                      <a:lnTo>
                        <a:pt x="224446" y="318756"/>
                      </a:lnTo>
                      <a:lnTo>
                        <a:pt x="162533" y="257796"/>
                      </a:lnTo>
                      <a:cubicBezTo>
                        <a:pt x="161580" y="256844"/>
                        <a:pt x="161580" y="256844"/>
                        <a:pt x="160628" y="255891"/>
                      </a:cubicBezTo>
                      <a:cubicBezTo>
                        <a:pt x="148246" y="245414"/>
                        <a:pt x="130148" y="247319"/>
                        <a:pt x="120623" y="259701"/>
                      </a:cubicBezTo>
                      <a:lnTo>
                        <a:pt x="120623" y="259701"/>
                      </a:lnTo>
                      <a:lnTo>
                        <a:pt x="32993" y="366381"/>
                      </a:lnTo>
                      <a:cubicBezTo>
                        <a:pt x="32040" y="368286"/>
                        <a:pt x="31088" y="370191"/>
                        <a:pt x="31088" y="372096"/>
                      </a:cubicBezTo>
                      <a:cubicBezTo>
                        <a:pt x="31088" y="377811"/>
                        <a:pt x="34898" y="381621"/>
                        <a:pt x="40613" y="381621"/>
                      </a:cubicBezTo>
                      <a:lnTo>
                        <a:pt x="40613" y="381621"/>
                      </a:lnTo>
                      <a:lnTo>
                        <a:pt x="497813" y="381621"/>
                      </a:lnTo>
                      <a:cubicBezTo>
                        <a:pt x="499718" y="381621"/>
                        <a:pt x="501623" y="380669"/>
                        <a:pt x="503528" y="379716"/>
                      </a:cubicBezTo>
                      <a:cubicBezTo>
                        <a:pt x="508290" y="376859"/>
                        <a:pt x="509243" y="371144"/>
                        <a:pt x="506386" y="366381"/>
                      </a:cubicBezTo>
                      <a:lnTo>
                        <a:pt x="506386" y="366381"/>
                      </a:lnTo>
                      <a:lnTo>
                        <a:pt x="398753" y="205409"/>
                      </a:lnTo>
                      <a:cubicBezTo>
                        <a:pt x="395896" y="202551"/>
                        <a:pt x="393990" y="200646"/>
                        <a:pt x="391133" y="198741"/>
                      </a:cubicBezTo>
                      <a:close/>
                      <a:moveTo>
                        <a:pt x="95858" y="57771"/>
                      </a:moveTo>
                      <a:cubicBezTo>
                        <a:pt x="74903" y="57771"/>
                        <a:pt x="57758" y="74916"/>
                        <a:pt x="57758" y="95871"/>
                      </a:cubicBezTo>
                      <a:cubicBezTo>
                        <a:pt x="57758" y="116826"/>
                        <a:pt x="74903" y="133971"/>
                        <a:pt x="95858" y="133971"/>
                      </a:cubicBezTo>
                      <a:cubicBezTo>
                        <a:pt x="116813" y="133971"/>
                        <a:pt x="133958" y="116826"/>
                        <a:pt x="133958" y="95871"/>
                      </a:cubicBezTo>
                      <a:cubicBezTo>
                        <a:pt x="133958" y="74916"/>
                        <a:pt x="116813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2" name="文本框 81">
                <a:extLst>
                  <a:ext uri="{FF2B5EF4-FFF2-40B4-BE49-F238E27FC236}">
                    <a16:creationId xmlns:a16="http://schemas.microsoft.com/office/drawing/2014/main" id="{6100641D-8A9D-CD87-F3CE-6CCA6DD92C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58363" y="4799063"/>
                <a:ext cx="172354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2400" b="1" dirty="0"/>
                  <a:t>专家访谈法</a:t>
                </a:r>
                <a:endParaRPr lang="en-US" altLang="zh-CN" sz="2400" b="1" dirty="0"/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7C03EBAE-8272-2ADA-A652-C899D7A3718C}"/>
              </a:ext>
            </a:extLst>
          </p:cNvPr>
          <p:cNvGrpSpPr/>
          <p:nvPr/>
        </p:nvGrpSpPr>
        <p:grpSpPr>
          <a:xfrm>
            <a:off x="485117" y="2420423"/>
            <a:ext cx="3805583" cy="3094368"/>
            <a:chOff x="2352147" y="1266826"/>
            <a:chExt cx="6509278" cy="4748989"/>
          </a:xfrm>
        </p:grpSpPr>
        <p:sp>
          <p:nvSpPr>
            <p:cNvPr id="3" name="íšliḓê">
              <a:extLst>
                <a:ext uri="{FF2B5EF4-FFF2-40B4-BE49-F238E27FC236}">
                  <a16:creationId xmlns:a16="http://schemas.microsoft.com/office/drawing/2014/main" id="{0DCCB9AA-1A5D-6A55-48BC-C8FC8C6C6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147" y="1346976"/>
              <a:ext cx="6299204" cy="4668839"/>
            </a:xfrm>
            <a:custGeom>
              <a:avLst/>
              <a:gdLst>
                <a:gd name="T0" fmla="*/ 3 w 1902"/>
                <a:gd name="T1" fmla="*/ 1409 h 1409"/>
                <a:gd name="T2" fmla="*/ 182 w 1902"/>
                <a:gd name="T3" fmla="*/ 1226 h 1409"/>
                <a:gd name="T4" fmla="*/ 453 w 1902"/>
                <a:gd name="T5" fmla="*/ 1070 h 1409"/>
                <a:gd name="T6" fmla="*/ 769 w 1902"/>
                <a:gd name="T7" fmla="*/ 856 h 1409"/>
                <a:gd name="T8" fmla="*/ 854 w 1902"/>
                <a:gd name="T9" fmla="*/ 757 h 1409"/>
                <a:gd name="T10" fmla="*/ 1243 w 1902"/>
                <a:gd name="T11" fmla="*/ 410 h 1409"/>
                <a:gd name="T12" fmla="*/ 1433 w 1902"/>
                <a:gd name="T13" fmla="*/ 55 h 1409"/>
                <a:gd name="T14" fmla="*/ 1433 w 1902"/>
                <a:gd name="T15" fmla="*/ 53 h 1409"/>
                <a:gd name="T16" fmla="*/ 1412 w 1902"/>
                <a:gd name="T17" fmla="*/ 8 h 1409"/>
                <a:gd name="T18" fmla="*/ 1391 w 1902"/>
                <a:gd name="T19" fmla="*/ 0 h 1409"/>
                <a:gd name="T20" fmla="*/ 1366 w 1902"/>
                <a:gd name="T21" fmla="*/ 11 h 1409"/>
                <a:gd name="T22" fmla="*/ 1340 w 1902"/>
                <a:gd name="T23" fmla="*/ 51 h 1409"/>
                <a:gd name="T24" fmla="*/ 1316 w 1902"/>
                <a:gd name="T25" fmla="*/ 154 h 1409"/>
                <a:gd name="T26" fmla="*/ 1423 w 1902"/>
                <a:gd name="T27" fmla="*/ 357 h 1409"/>
                <a:gd name="T28" fmla="*/ 1902 w 1902"/>
                <a:gd name="T29" fmla="*/ 470 h 1409"/>
                <a:gd name="T30" fmla="*/ 1902 w 1902"/>
                <a:gd name="T31" fmla="*/ 466 h 1409"/>
                <a:gd name="T32" fmla="*/ 1426 w 1902"/>
                <a:gd name="T33" fmla="*/ 354 h 1409"/>
                <a:gd name="T34" fmla="*/ 1320 w 1902"/>
                <a:gd name="T35" fmla="*/ 154 h 1409"/>
                <a:gd name="T36" fmla="*/ 1343 w 1902"/>
                <a:gd name="T37" fmla="*/ 52 h 1409"/>
                <a:gd name="T38" fmla="*/ 1369 w 1902"/>
                <a:gd name="T39" fmla="*/ 14 h 1409"/>
                <a:gd name="T40" fmla="*/ 1391 w 1902"/>
                <a:gd name="T41" fmla="*/ 4 h 1409"/>
                <a:gd name="T42" fmla="*/ 1410 w 1902"/>
                <a:gd name="T43" fmla="*/ 12 h 1409"/>
                <a:gd name="T44" fmla="*/ 1429 w 1902"/>
                <a:gd name="T45" fmla="*/ 53 h 1409"/>
                <a:gd name="T46" fmla="*/ 1429 w 1902"/>
                <a:gd name="T47" fmla="*/ 55 h 1409"/>
                <a:gd name="T48" fmla="*/ 1240 w 1902"/>
                <a:gd name="T49" fmla="*/ 408 h 1409"/>
                <a:gd name="T50" fmla="*/ 852 w 1902"/>
                <a:gd name="T51" fmla="*/ 754 h 1409"/>
                <a:gd name="T52" fmla="*/ 766 w 1902"/>
                <a:gd name="T53" fmla="*/ 854 h 1409"/>
                <a:gd name="T54" fmla="*/ 452 w 1902"/>
                <a:gd name="T55" fmla="*/ 1066 h 1409"/>
                <a:gd name="T56" fmla="*/ 179 w 1902"/>
                <a:gd name="T57" fmla="*/ 1223 h 1409"/>
                <a:gd name="T58" fmla="*/ 0 w 1902"/>
                <a:gd name="T59" fmla="*/ 1406 h 1409"/>
                <a:gd name="T60" fmla="*/ 3 w 1902"/>
                <a:gd name="T61" fmla="*/ 1409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2" h="1409">
                  <a:moveTo>
                    <a:pt x="3" y="1409"/>
                  </a:moveTo>
                  <a:cubicBezTo>
                    <a:pt x="182" y="1226"/>
                    <a:pt x="182" y="1226"/>
                    <a:pt x="182" y="1226"/>
                  </a:cubicBezTo>
                  <a:cubicBezTo>
                    <a:pt x="256" y="1150"/>
                    <a:pt x="350" y="1096"/>
                    <a:pt x="453" y="1070"/>
                  </a:cubicBezTo>
                  <a:cubicBezTo>
                    <a:pt x="580" y="1038"/>
                    <a:pt x="692" y="962"/>
                    <a:pt x="769" y="856"/>
                  </a:cubicBezTo>
                  <a:cubicBezTo>
                    <a:pt x="799" y="815"/>
                    <a:pt x="831" y="776"/>
                    <a:pt x="854" y="757"/>
                  </a:cubicBezTo>
                  <a:cubicBezTo>
                    <a:pt x="991" y="644"/>
                    <a:pt x="1134" y="528"/>
                    <a:pt x="1243" y="410"/>
                  </a:cubicBezTo>
                  <a:cubicBezTo>
                    <a:pt x="1352" y="293"/>
                    <a:pt x="1429" y="174"/>
                    <a:pt x="1433" y="55"/>
                  </a:cubicBezTo>
                  <a:cubicBezTo>
                    <a:pt x="1433" y="54"/>
                    <a:pt x="1433" y="54"/>
                    <a:pt x="1433" y="53"/>
                  </a:cubicBezTo>
                  <a:cubicBezTo>
                    <a:pt x="1433" y="36"/>
                    <a:pt x="1426" y="19"/>
                    <a:pt x="1412" y="8"/>
                  </a:cubicBezTo>
                  <a:cubicBezTo>
                    <a:pt x="1406" y="4"/>
                    <a:pt x="1399" y="0"/>
                    <a:pt x="1391" y="0"/>
                  </a:cubicBezTo>
                  <a:cubicBezTo>
                    <a:pt x="1383" y="0"/>
                    <a:pt x="1375" y="3"/>
                    <a:pt x="1366" y="11"/>
                  </a:cubicBezTo>
                  <a:cubicBezTo>
                    <a:pt x="1358" y="19"/>
                    <a:pt x="1349" y="32"/>
                    <a:pt x="1340" y="51"/>
                  </a:cubicBezTo>
                  <a:cubicBezTo>
                    <a:pt x="1324" y="84"/>
                    <a:pt x="1316" y="119"/>
                    <a:pt x="1316" y="154"/>
                  </a:cubicBezTo>
                  <a:cubicBezTo>
                    <a:pt x="1316" y="233"/>
                    <a:pt x="1355" y="310"/>
                    <a:pt x="1423" y="357"/>
                  </a:cubicBezTo>
                  <a:cubicBezTo>
                    <a:pt x="1508" y="415"/>
                    <a:pt x="1654" y="463"/>
                    <a:pt x="1902" y="470"/>
                  </a:cubicBezTo>
                  <a:cubicBezTo>
                    <a:pt x="1902" y="466"/>
                    <a:pt x="1902" y="466"/>
                    <a:pt x="1902" y="466"/>
                  </a:cubicBezTo>
                  <a:cubicBezTo>
                    <a:pt x="1654" y="459"/>
                    <a:pt x="1510" y="411"/>
                    <a:pt x="1426" y="354"/>
                  </a:cubicBezTo>
                  <a:cubicBezTo>
                    <a:pt x="1358" y="307"/>
                    <a:pt x="1320" y="232"/>
                    <a:pt x="1320" y="154"/>
                  </a:cubicBezTo>
                  <a:cubicBezTo>
                    <a:pt x="1320" y="120"/>
                    <a:pt x="1328" y="85"/>
                    <a:pt x="1343" y="52"/>
                  </a:cubicBezTo>
                  <a:cubicBezTo>
                    <a:pt x="1352" y="34"/>
                    <a:pt x="1361" y="22"/>
                    <a:pt x="1369" y="14"/>
                  </a:cubicBezTo>
                  <a:cubicBezTo>
                    <a:pt x="1377" y="7"/>
                    <a:pt x="1384" y="4"/>
                    <a:pt x="1391" y="4"/>
                  </a:cubicBezTo>
                  <a:cubicBezTo>
                    <a:pt x="1398" y="4"/>
                    <a:pt x="1404" y="7"/>
                    <a:pt x="1410" y="12"/>
                  </a:cubicBezTo>
                  <a:cubicBezTo>
                    <a:pt x="1423" y="21"/>
                    <a:pt x="1429" y="37"/>
                    <a:pt x="1429" y="53"/>
                  </a:cubicBezTo>
                  <a:cubicBezTo>
                    <a:pt x="1429" y="54"/>
                    <a:pt x="1429" y="54"/>
                    <a:pt x="1429" y="55"/>
                  </a:cubicBezTo>
                  <a:cubicBezTo>
                    <a:pt x="1425" y="172"/>
                    <a:pt x="1349" y="290"/>
                    <a:pt x="1240" y="408"/>
                  </a:cubicBezTo>
                  <a:cubicBezTo>
                    <a:pt x="1131" y="525"/>
                    <a:pt x="989" y="641"/>
                    <a:pt x="852" y="754"/>
                  </a:cubicBezTo>
                  <a:cubicBezTo>
                    <a:pt x="828" y="774"/>
                    <a:pt x="796" y="812"/>
                    <a:pt x="766" y="854"/>
                  </a:cubicBezTo>
                  <a:cubicBezTo>
                    <a:pt x="689" y="959"/>
                    <a:pt x="578" y="1034"/>
                    <a:pt x="452" y="1066"/>
                  </a:cubicBezTo>
                  <a:cubicBezTo>
                    <a:pt x="348" y="1093"/>
                    <a:pt x="254" y="1147"/>
                    <a:pt x="179" y="1223"/>
                  </a:cubicBezTo>
                  <a:cubicBezTo>
                    <a:pt x="0" y="1406"/>
                    <a:pt x="0" y="1406"/>
                    <a:pt x="0" y="1406"/>
                  </a:cubicBezTo>
                  <a:cubicBezTo>
                    <a:pt x="3" y="1409"/>
                    <a:pt x="3" y="1409"/>
                    <a:pt x="3" y="14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5A902D2-F4D1-EF45-FE82-94CFD78BC93B}"/>
                </a:ext>
              </a:extLst>
            </p:cNvPr>
            <p:cNvGrpSpPr/>
            <p:nvPr/>
          </p:nvGrpSpPr>
          <p:grpSpPr>
            <a:xfrm>
              <a:off x="3322638" y="1266826"/>
              <a:ext cx="5538787" cy="4310062"/>
              <a:chOff x="3322638" y="1266826"/>
              <a:chExt cx="5538787" cy="4310062"/>
            </a:xfrm>
          </p:grpSpPr>
          <p:sp>
            <p:nvSpPr>
              <p:cNvPr id="5" name="Freeform 5">
                <a:extLst>
                  <a:ext uri="{FF2B5EF4-FFF2-40B4-BE49-F238E27FC236}">
                    <a16:creationId xmlns:a16="http://schemas.microsoft.com/office/drawing/2014/main" id="{E3C1DA56-AC3D-64E0-676A-72A9B3A20B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4075" y="1881188"/>
                <a:ext cx="5297488" cy="3551238"/>
              </a:xfrm>
              <a:custGeom>
                <a:avLst/>
                <a:gdLst>
                  <a:gd name="T0" fmla="*/ 165 w 1405"/>
                  <a:gd name="T1" fmla="*/ 571 h 941"/>
                  <a:gd name="T2" fmla="*/ 807 w 1405"/>
                  <a:gd name="T3" fmla="*/ 936 h 941"/>
                  <a:gd name="T4" fmla="*/ 1357 w 1405"/>
                  <a:gd name="T5" fmla="*/ 510 h 941"/>
                  <a:gd name="T6" fmla="*/ 917 w 1405"/>
                  <a:gd name="T7" fmla="*/ 235 h 941"/>
                  <a:gd name="T8" fmla="*/ 165 w 1405"/>
                  <a:gd name="T9" fmla="*/ 571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05" h="941">
                    <a:moveTo>
                      <a:pt x="165" y="571"/>
                    </a:moveTo>
                    <a:cubicBezTo>
                      <a:pt x="0" y="621"/>
                      <a:pt x="415" y="927"/>
                      <a:pt x="807" y="936"/>
                    </a:cubicBezTo>
                    <a:cubicBezTo>
                      <a:pt x="1042" y="941"/>
                      <a:pt x="1268" y="839"/>
                      <a:pt x="1357" y="510"/>
                    </a:cubicBezTo>
                    <a:cubicBezTo>
                      <a:pt x="1405" y="328"/>
                      <a:pt x="1048" y="0"/>
                      <a:pt x="917" y="235"/>
                    </a:cubicBezTo>
                    <a:cubicBezTo>
                      <a:pt x="637" y="739"/>
                      <a:pt x="629" y="431"/>
                      <a:pt x="165" y="571"/>
                    </a:cubicBezTo>
                    <a:close/>
                  </a:path>
                </a:pathLst>
              </a:custGeom>
              <a:solidFill>
                <a:srgbClr val="76A3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id="{4FF12DD7-E65F-4D34-E676-1C44488F4E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6175" y="1982788"/>
                <a:ext cx="1582738" cy="2370138"/>
              </a:xfrm>
              <a:custGeom>
                <a:avLst/>
                <a:gdLst>
                  <a:gd name="T0" fmla="*/ 419 w 420"/>
                  <a:gd name="T1" fmla="*/ 415 h 628"/>
                  <a:gd name="T2" fmla="*/ 285 w 420"/>
                  <a:gd name="T3" fmla="*/ 219 h 628"/>
                  <a:gd name="T4" fmla="*/ 265 w 420"/>
                  <a:gd name="T5" fmla="*/ 190 h 628"/>
                  <a:gd name="T6" fmla="*/ 267 w 420"/>
                  <a:gd name="T7" fmla="*/ 55 h 628"/>
                  <a:gd name="T8" fmla="*/ 276 w 420"/>
                  <a:gd name="T9" fmla="*/ 55 h 628"/>
                  <a:gd name="T10" fmla="*/ 303 w 420"/>
                  <a:gd name="T11" fmla="*/ 29 h 628"/>
                  <a:gd name="T12" fmla="*/ 295 w 420"/>
                  <a:gd name="T13" fmla="*/ 10 h 628"/>
                  <a:gd name="T14" fmla="*/ 277 w 420"/>
                  <a:gd name="T15" fmla="*/ 2 h 628"/>
                  <a:gd name="T16" fmla="*/ 160 w 420"/>
                  <a:gd name="T17" fmla="*/ 1 h 628"/>
                  <a:gd name="T18" fmla="*/ 134 w 420"/>
                  <a:gd name="T19" fmla="*/ 27 h 628"/>
                  <a:gd name="T20" fmla="*/ 141 w 420"/>
                  <a:gd name="T21" fmla="*/ 45 h 628"/>
                  <a:gd name="T22" fmla="*/ 160 w 420"/>
                  <a:gd name="T23" fmla="*/ 53 h 628"/>
                  <a:gd name="T24" fmla="*/ 168 w 420"/>
                  <a:gd name="T25" fmla="*/ 53 h 628"/>
                  <a:gd name="T26" fmla="*/ 166 w 420"/>
                  <a:gd name="T27" fmla="*/ 189 h 628"/>
                  <a:gd name="T28" fmla="*/ 146 w 420"/>
                  <a:gd name="T29" fmla="*/ 217 h 628"/>
                  <a:gd name="T30" fmla="*/ 7 w 420"/>
                  <a:gd name="T31" fmla="*/ 428 h 628"/>
                  <a:gd name="T32" fmla="*/ 196 w 420"/>
                  <a:gd name="T33" fmla="*/ 618 h 628"/>
                  <a:gd name="T34" fmla="*/ 419 w 420"/>
                  <a:gd name="T35" fmla="*/ 415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0" h="628">
                    <a:moveTo>
                      <a:pt x="419" y="415"/>
                    </a:moveTo>
                    <a:cubicBezTo>
                      <a:pt x="420" y="326"/>
                      <a:pt x="364" y="249"/>
                      <a:pt x="285" y="219"/>
                    </a:cubicBezTo>
                    <a:cubicBezTo>
                      <a:pt x="273" y="215"/>
                      <a:pt x="265" y="203"/>
                      <a:pt x="265" y="190"/>
                    </a:cubicBezTo>
                    <a:cubicBezTo>
                      <a:pt x="267" y="55"/>
                      <a:pt x="267" y="55"/>
                      <a:pt x="267" y="55"/>
                    </a:cubicBezTo>
                    <a:cubicBezTo>
                      <a:pt x="276" y="55"/>
                      <a:pt x="276" y="55"/>
                      <a:pt x="276" y="55"/>
                    </a:cubicBezTo>
                    <a:cubicBezTo>
                      <a:pt x="291" y="55"/>
                      <a:pt x="303" y="44"/>
                      <a:pt x="303" y="29"/>
                    </a:cubicBezTo>
                    <a:cubicBezTo>
                      <a:pt x="303" y="22"/>
                      <a:pt x="300" y="15"/>
                      <a:pt x="295" y="10"/>
                    </a:cubicBezTo>
                    <a:cubicBezTo>
                      <a:pt x="291" y="5"/>
                      <a:pt x="284" y="2"/>
                      <a:pt x="277" y="2"/>
                    </a:cubicBezTo>
                    <a:cubicBezTo>
                      <a:pt x="160" y="1"/>
                      <a:pt x="160" y="1"/>
                      <a:pt x="160" y="1"/>
                    </a:cubicBezTo>
                    <a:cubicBezTo>
                      <a:pt x="146" y="0"/>
                      <a:pt x="134" y="12"/>
                      <a:pt x="134" y="27"/>
                    </a:cubicBezTo>
                    <a:cubicBezTo>
                      <a:pt x="134" y="34"/>
                      <a:pt x="136" y="40"/>
                      <a:pt x="141" y="45"/>
                    </a:cubicBezTo>
                    <a:cubicBezTo>
                      <a:pt x="146" y="50"/>
                      <a:pt x="152" y="53"/>
                      <a:pt x="160" y="53"/>
                    </a:cubicBezTo>
                    <a:cubicBezTo>
                      <a:pt x="168" y="53"/>
                      <a:pt x="168" y="53"/>
                      <a:pt x="168" y="53"/>
                    </a:cubicBezTo>
                    <a:cubicBezTo>
                      <a:pt x="166" y="189"/>
                      <a:pt x="166" y="189"/>
                      <a:pt x="166" y="189"/>
                    </a:cubicBezTo>
                    <a:cubicBezTo>
                      <a:pt x="166" y="202"/>
                      <a:pt x="158" y="213"/>
                      <a:pt x="146" y="217"/>
                    </a:cubicBezTo>
                    <a:cubicBezTo>
                      <a:pt x="61" y="246"/>
                      <a:pt x="0" y="330"/>
                      <a:pt x="7" y="428"/>
                    </a:cubicBezTo>
                    <a:cubicBezTo>
                      <a:pt x="14" y="528"/>
                      <a:pt x="95" y="610"/>
                      <a:pt x="196" y="618"/>
                    </a:cubicBezTo>
                    <a:cubicBezTo>
                      <a:pt x="316" y="628"/>
                      <a:pt x="417" y="534"/>
                      <a:pt x="419" y="41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E521A769-18A8-C2E4-CB1D-459E4AFD6B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5013" y="2836863"/>
                <a:ext cx="592138" cy="550863"/>
              </a:xfrm>
              <a:custGeom>
                <a:avLst/>
                <a:gdLst>
                  <a:gd name="T0" fmla="*/ 150 w 157"/>
                  <a:gd name="T1" fmla="*/ 145 h 146"/>
                  <a:gd name="T2" fmla="*/ 146 w 157"/>
                  <a:gd name="T3" fmla="*/ 141 h 146"/>
                  <a:gd name="T4" fmla="*/ 6 w 157"/>
                  <a:gd name="T5" fmla="*/ 10 h 146"/>
                  <a:gd name="T6" fmla="*/ 6 w 157"/>
                  <a:gd name="T7" fmla="*/ 10 h 146"/>
                  <a:gd name="T8" fmla="*/ 8 w 157"/>
                  <a:gd name="T9" fmla="*/ 1 h 146"/>
                  <a:gd name="T10" fmla="*/ 31 w 157"/>
                  <a:gd name="T11" fmla="*/ 4 h 146"/>
                  <a:gd name="T12" fmla="*/ 156 w 157"/>
                  <a:gd name="T13" fmla="*/ 140 h 146"/>
                  <a:gd name="T14" fmla="*/ 150 w 157"/>
                  <a:gd name="T15" fmla="*/ 14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7" h="146">
                    <a:moveTo>
                      <a:pt x="150" y="145"/>
                    </a:moveTo>
                    <a:cubicBezTo>
                      <a:pt x="148" y="144"/>
                      <a:pt x="147" y="143"/>
                      <a:pt x="146" y="141"/>
                    </a:cubicBezTo>
                    <a:cubicBezTo>
                      <a:pt x="129" y="87"/>
                      <a:pt x="94" y="4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0" y="8"/>
                      <a:pt x="2" y="0"/>
                      <a:pt x="8" y="1"/>
                    </a:cubicBezTo>
                    <a:cubicBezTo>
                      <a:pt x="15" y="1"/>
                      <a:pt x="23" y="2"/>
                      <a:pt x="31" y="4"/>
                    </a:cubicBezTo>
                    <a:cubicBezTo>
                      <a:pt x="92" y="18"/>
                      <a:pt x="152" y="67"/>
                      <a:pt x="156" y="140"/>
                    </a:cubicBezTo>
                    <a:cubicBezTo>
                      <a:pt x="157" y="143"/>
                      <a:pt x="153" y="146"/>
                      <a:pt x="150" y="145"/>
                    </a:cubicBezTo>
                  </a:path>
                </a:pathLst>
              </a:custGeom>
              <a:solidFill>
                <a:srgbClr val="D3D7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" name="Freeform 8">
                <a:extLst>
                  <a:ext uri="{FF2B5EF4-FFF2-40B4-BE49-F238E27FC236}">
                    <a16:creationId xmlns:a16="http://schemas.microsoft.com/office/drawing/2014/main" id="{99EE674E-9C13-AEA4-9BD1-72EC8CB474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0050" y="2006601"/>
                <a:ext cx="425450" cy="161925"/>
              </a:xfrm>
              <a:custGeom>
                <a:avLst/>
                <a:gdLst>
                  <a:gd name="T0" fmla="*/ 16 w 113"/>
                  <a:gd name="T1" fmla="*/ 41 h 43"/>
                  <a:gd name="T2" fmla="*/ 6 w 113"/>
                  <a:gd name="T3" fmla="*/ 36 h 43"/>
                  <a:gd name="T4" fmla="*/ 0 w 113"/>
                  <a:gd name="T5" fmla="*/ 21 h 43"/>
                  <a:gd name="T6" fmla="*/ 6 w 113"/>
                  <a:gd name="T7" fmla="*/ 6 h 43"/>
                  <a:gd name="T8" fmla="*/ 21 w 113"/>
                  <a:gd name="T9" fmla="*/ 0 h 43"/>
                  <a:gd name="T10" fmla="*/ 25 w 113"/>
                  <a:gd name="T11" fmla="*/ 0 h 43"/>
                  <a:gd name="T12" fmla="*/ 35 w 113"/>
                  <a:gd name="T13" fmla="*/ 0 h 43"/>
                  <a:gd name="T14" fmla="*/ 49 w 113"/>
                  <a:gd name="T15" fmla="*/ 0 h 43"/>
                  <a:gd name="T16" fmla="*/ 113 w 113"/>
                  <a:gd name="T17" fmla="*/ 43 h 43"/>
                  <a:gd name="T18" fmla="*/ 35 w 113"/>
                  <a:gd name="T19" fmla="*/ 42 h 43"/>
                  <a:gd name="T20" fmla="*/ 24 w 113"/>
                  <a:gd name="T21" fmla="*/ 42 h 43"/>
                  <a:gd name="T22" fmla="*/ 21 w 113"/>
                  <a:gd name="T23" fmla="*/ 42 h 43"/>
                  <a:gd name="T24" fmla="*/ 16 w 113"/>
                  <a:gd name="T25" fmla="*/ 4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3" h="43">
                    <a:moveTo>
                      <a:pt x="16" y="41"/>
                    </a:moveTo>
                    <a:cubicBezTo>
                      <a:pt x="12" y="41"/>
                      <a:pt x="9" y="39"/>
                      <a:pt x="6" y="36"/>
                    </a:cubicBezTo>
                    <a:cubicBezTo>
                      <a:pt x="2" y="32"/>
                      <a:pt x="0" y="26"/>
                      <a:pt x="0" y="21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10" y="2"/>
                      <a:pt x="16" y="0"/>
                      <a:pt x="2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59" y="15"/>
                      <a:pt x="78" y="32"/>
                      <a:pt x="113" y="43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19" y="42"/>
                      <a:pt x="18" y="42"/>
                      <a:pt x="16" y="41"/>
                    </a:cubicBezTo>
                  </a:path>
                </a:pathLst>
              </a:custGeom>
              <a:solidFill>
                <a:srgbClr val="D3D7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" name="Freeform 9">
                <a:extLst>
                  <a:ext uri="{FF2B5EF4-FFF2-40B4-BE49-F238E27FC236}">
                    <a16:creationId xmlns:a16="http://schemas.microsoft.com/office/drawing/2014/main" id="{AF68DCD9-940E-6932-4F2C-6A50633177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3663" y="2982913"/>
                <a:ext cx="1162050" cy="1163638"/>
              </a:xfrm>
              <a:custGeom>
                <a:avLst/>
                <a:gdLst>
                  <a:gd name="T0" fmla="*/ 121 w 308"/>
                  <a:gd name="T1" fmla="*/ 303 h 308"/>
                  <a:gd name="T2" fmla="*/ 1 w 308"/>
                  <a:gd name="T3" fmla="*/ 151 h 308"/>
                  <a:gd name="T4" fmla="*/ 14 w 308"/>
                  <a:gd name="T5" fmla="*/ 93 h 308"/>
                  <a:gd name="T6" fmla="*/ 26 w 308"/>
                  <a:gd name="T7" fmla="*/ 70 h 308"/>
                  <a:gd name="T8" fmla="*/ 33 w 308"/>
                  <a:gd name="T9" fmla="*/ 61 h 308"/>
                  <a:gd name="T10" fmla="*/ 49 w 308"/>
                  <a:gd name="T11" fmla="*/ 42 h 308"/>
                  <a:gd name="T12" fmla="*/ 157 w 308"/>
                  <a:gd name="T13" fmla="*/ 0 h 308"/>
                  <a:gd name="T14" fmla="*/ 189 w 308"/>
                  <a:gd name="T15" fmla="*/ 4 h 308"/>
                  <a:gd name="T16" fmla="*/ 279 w 308"/>
                  <a:gd name="T17" fmla="*/ 64 h 308"/>
                  <a:gd name="T18" fmla="*/ 286 w 308"/>
                  <a:gd name="T19" fmla="*/ 74 h 308"/>
                  <a:gd name="T20" fmla="*/ 297 w 308"/>
                  <a:gd name="T21" fmla="*/ 97 h 308"/>
                  <a:gd name="T22" fmla="*/ 308 w 308"/>
                  <a:gd name="T23" fmla="*/ 156 h 308"/>
                  <a:gd name="T24" fmla="*/ 251 w 308"/>
                  <a:gd name="T25" fmla="*/ 273 h 308"/>
                  <a:gd name="T26" fmla="*/ 152 w 308"/>
                  <a:gd name="T27" fmla="*/ 307 h 308"/>
                  <a:gd name="T28" fmla="*/ 121 w 308"/>
                  <a:gd name="T29" fmla="*/ 303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8" h="308">
                    <a:moveTo>
                      <a:pt x="121" y="303"/>
                    </a:moveTo>
                    <a:cubicBezTo>
                      <a:pt x="50" y="287"/>
                      <a:pt x="0" y="224"/>
                      <a:pt x="1" y="151"/>
                    </a:cubicBezTo>
                    <a:cubicBezTo>
                      <a:pt x="2" y="131"/>
                      <a:pt x="6" y="112"/>
                      <a:pt x="14" y="93"/>
                    </a:cubicBezTo>
                    <a:cubicBezTo>
                      <a:pt x="17" y="85"/>
                      <a:pt x="21" y="78"/>
                      <a:pt x="26" y="70"/>
                    </a:cubicBezTo>
                    <a:cubicBezTo>
                      <a:pt x="28" y="67"/>
                      <a:pt x="30" y="64"/>
                      <a:pt x="33" y="61"/>
                    </a:cubicBezTo>
                    <a:cubicBezTo>
                      <a:pt x="38" y="54"/>
                      <a:pt x="44" y="48"/>
                      <a:pt x="49" y="42"/>
                    </a:cubicBezTo>
                    <a:cubicBezTo>
                      <a:pt x="79" y="15"/>
                      <a:pt x="117" y="0"/>
                      <a:pt x="157" y="0"/>
                    </a:cubicBezTo>
                    <a:cubicBezTo>
                      <a:pt x="168" y="0"/>
                      <a:pt x="178" y="2"/>
                      <a:pt x="189" y="4"/>
                    </a:cubicBezTo>
                    <a:cubicBezTo>
                      <a:pt x="225" y="12"/>
                      <a:pt x="257" y="34"/>
                      <a:pt x="279" y="64"/>
                    </a:cubicBezTo>
                    <a:cubicBezTo>
                      <a:pt x="282" y="67"/>
                      <a:pt x="284" y="71"/>
                      <a:pt x="286" y="74"/>
                    </a:cubicBezTo>
                    <a:cubicBezTo>
                      <a:pt x="290" y="82"/>
                      <a:pt x="294" y="90"/>
                      <a:pt x="297" y="97"/>
                    </a:cubicBezTo>
                    <a:cubicBezTo>
                      <a:pt x="305" y="116"/>
                      <a:pt x="308" y="136"/>
                      <a:pt x="308" y="156"/>
                    </a:cubicBezTo>
                    <a:cubicBezTo>
                      <a:pt x="307" y="201"/>
                      <a:pt x="287" y="244"/>
                      <a:pt x="251" y="273"/>
                    </a:cubicBezTo>
                    <a:cubicBezTo>
                      <a:pt x="223" y="295"/>
                      <a:pt x="188" y="308"/>
                      <a:pt x="152" y="307"/>
                    </a:cubicBezTo>
                    <a:cubicBezTo>
                      <a:pt x="142" y="307"/>
                      <a:pt x="131" y="306"/>
                      <a:pt x="121" y="303"/>
                    </a:cubicBezTo>
                  </a:path>
                </a:pathLst>
              </a:custGeom>
              <a:solidFill>
                <a:srgbClr val="DE3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6EF13933-97DA-AB83-3FCF-608EF55EA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1925" y="3001963"/>
                <a:ext cx="1033463" cy="355600"/>
              </a:xfrm>
              <a:custGeom>
                <a:avLst/>
                <a:gdLst>
                  <a:gd name="T0" fmla="*/ 274 w 274"/>
                  <a:gd name="T1" fmla="*/ 94 h 94"/>
                  <a:gd name="T2" fmla="*/ 0 w 274"/>
                  <a:gd name="T3" fmla="*/ 90 h 94"/>
                  <a:gd name="T4" fmla="*/ 12 w 274"/>
                  <a:gd name="T5" fmla="*/ 68 h 94"/>
                  <a:gd name="T6" fmla="*/ 19 w 274"/>
                  <a:gd name="T7" fmla="*/ 59 h 94"/>
                  <a:gd name="T8" fmla="*/ 139 w 274"/>
                  <a:gd name="T9" fmla="*/ 1 h 94"/>
                  <a:gd name="T10" fmla="*/ 257 w 274"/>
                  <a:gd name="T11" fmla="*/ 62 h 94"/>
                  <a:gd name="T12" fmla="*/ 263 w 274"/>
                  <a:gd name="T13" fmla="*/ 72 h 94"/>
                  <a:gd name="T14" fmla="*/ 274 w 274"/>
                  <a:gd name="T15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4" h="94">
                    <a:moveTo>
                      <a:pt x="274" y="94"/>
                    </a:moveTo>
                    <a:cubicBezTo>
                      <a:pt x="0" y="90"/>
                      <a:pt x="0" y="90"/>
                      <a:pt x="0" y="90"/>
                    </a:cubicBezTo>
                    <a:cubicBezTo>
                      <a:pt x="4" y="83"/>
                      <a:pt x="8" y="75"/>
                      <a:pt x="12" y="68"/>
                    </a:cubicBezTo>
                    <a:cubicBezTo>
                      <a:pt x="14" y="65"/>
                      <a:pt x="16" y="62"/>
                      <a:pt x="19" y="59"/>
                    </a:cubicBezTo>
                    <a:cubicBezTo>
                      <a:pt x="46" y="23"/>
                      <a:pt x="90" y="0"/>
                      <a:pt x="139" y="1"/>
                    </a:cubicBezTo>
                    <a:cubicBezTo>
                      <a:pt x="188" y="1"/>
                      <a:pt x="230" y="25"/>
                      <a:pt x="257" y="62"/>
                    </a:cubicBezTo>
                    <a:cubicBezTo>
                      <a:pt x="259" y="65"/>
                      <a:pt x="261" y="69"/>
                      <a:pt x="263" y="72"/>
                    </a:cubicBezTo>
                    <a:cubicBezTo>
                      <a:pt x="268" y="79"/>
                      <a:pt x="271" y="86"/>
                      <a:pt x="274" y="94"/>
                    </a:cubicBezTo>
                  </a:path>
                </a:pathLst>
              </a:custGeom>
              <a:solidFill>
                <a:srgbClr val="00AA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11">
                <a:extLst>
                  <a:ext uri="{FF2B5EF4-FFF2-40B4-BE49-F238E27FC236}">
                    <a16:creationId xmlns:a16="http://schemas.microsoft.com/office/drawing/2014/main" id="{7D904E5C-7A77-6A24-D1C3-525C97A09F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3850" y="3406776"/>
                <a:ext cx="158750" cy="200025"/>
              </a:xfrm>
              <a:custGeom>
                <a:avLst/>
                <a:gdLst>
                  <a:gd name="T0" fmla="*/ 19 w 42"/>
                  <a:gd name="T1" fmla="*/ 53 h 53"/>
                  <a:gd name="T2" fmla="*/ 0 w 42"/>
                  <a:gd name="T3" fmla="*/ 5 h 53"/>
                  <a:gd name="T4" fmla="*/ 16 w 42"/>
                  <a:gd name="T5" fmla="*/ 0 h 53"/>
                  <a:gd name="T6" fmla="*/ 21 w 42"/>
                  <a:gd name="T7" fmla="*/ 1 h 53"/>
                  <a:gd name="T8" fmla="*/ 42 w 42"/>
                  <a:gd name="T9" fmla="*/ 27 h 53"/>
                  <a:gd name="T10" fmla="*/ 19 w 42"/>
                  <a:gd name="T11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53">
                    <a:moveTo>
                      <a:pt x="19" y="53"/>
                    </a:moveTo>
                    <a:cubicBezTo>
                      <a:pt x="11" y="38"/>
                      <a:pt x="4" y="21"/>
                      <a:pt x="0" y="5"/>
                    </a:cubicBezTo>
                    <a:cubicBezTo>
                      <a:pt x="4" y="2"/>
                      <a:pt x="10" y="0"/>
                      <a:pt x="16" y="0"/>
                    </a:cubicBezTo>
                    <a:cubicBezTo>
                      <a:pt x="18" y="0"/>
                      <a:pt x="19" y="1"/>
                      <a:pt x="21" y="1"/>
                    </a:cubicBezTo>
                    <a:cubicBezTo>
                      <a:pt x="33" y="4"/>
                      <a:pt x="42" y="15"/>
                      <a:pt x="42" y="27"/>
                    </a:cubicBezTo>
                    <a:cubicBezTo>
                      <a:pt x="42" y="41"/>
                      <a:pt x="32" y="51"/>
                      <a:pt x="19" y="53"/>
                    </a:cubicBezTo>
                  </a:path>
                </a:pathLst>
              </a:custGeom>
              <a:solidFill>
                <a:srgbClr val="BA0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12">
                <a:extLst>
                  <a:ext uri="{FF2B5EF4-FFF2-40B4-BE49-F238E27FC236}">
                    <a16:creationId xmlns:a16="http://schemas.microsoft.com/office/drawing/2014/main" id="{18C3D4AD-DDB3-6B1A-3167-12892C2E72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7888" y="3448051"/>
                <a:ext cx="203200" cy="200025"/>
              </a:xfrm>
              <a:custGeom>
                <a:avLst/>
                <a:gdLst>
                  <a:gd name="T0" fmla="*/ 21 w 54"/>
                  <a:gd name="T1" fmla="*/ 53 h 53"/>
                  <a:gd name="T2" fmla="*/ 1 w 54"/>
                  <a:gd name="T3" fmla="*/ 26 h 53"/>
                  <a:gd name="T4" fmla="*/ 28 w 54"/>
                  <a:gd name="T5" fmla="*/ 0 h 53"/>
                  <a:gd name="T6" fmla="*/ 33 w 54"/>
                  <a:gd name="T7" fmla="*/ 1 h 53"/>
                  <a:gd name="T8" fmla="*/ 54 w 54"/>
                  <a:gd name="T9" fmla="*/ 27 h 53"/>
                  <a:gd name="T10" fmla="*/ 27 w 54"/>
                  <a:gd name="T11" fmla="*/ 53 h 53"/>
                  <a:gd name="T12" fmla="*/ 21 w 54"/>
                  <a:gd name="T13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3">
                    <a:moveTo>
                      <a:pt x="21" y="53"/>
                    </a:moveTo>
                    <a:cubicBezTo>
                      <a:pt x="9" y="50"/>
                      <a:pt x="0" y="39"/>
                      <a:pt x="1" y="26"/>
                    </a:cubicBezTo>
                    <a:cubicBezTo>
                      <a:pt x="1" y="12"/>
                      <a:pt x="13" y="0"/>
                      <a:pt x="28" y="0"/>
                    </a:cubicBezTo>
                    <a:cubicBezTo>
                      <a:pt x="29" y="0"/>
                      <a:pt x="31" y="0"/>
                      <a:pt x="33" y="1"/>
                    </a:cubicBezTo>
                    <a:cubicBezTo>
                      <a:pt x="45" y="4"/>
                      <a:pt x="54" y="14"/>
                      <a:pt x="54" y="27"/>
                    </a:cubicBezTo>
                    <a:cubicBezTo>
                      <a:pt x="53" y="42"/>
                      <a:pt x="41" y="53"/>
                      <a:pt x="27" y="53"/>
                    </a:cubicBezTo>
                    <a:cubicBezTo>
                      <a:pt x="25" y="53"/>
                      <a:pt x="23" y="53"/>
                      <a:pt x="21" y="53"/>
                    </a:cubicBezTo>
                  </a:path>
                </a:pathLst>
              </a:custGeom>
              <a:solidFill>
                <a:srgbClr val="BA0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E1913BD6-393A-2AEC-7652-9E4BFF53EB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94363" y="3478213"/>
                <a:ext cx="142875" cy="147638"/>
              </a:xfrm>
              <a:custGeom>
                <a:avLst/>
                <a:gdLst>
                  <a:gd name="T0" fmla="*/ 15 w 38"/>
                  <a:gd name="T1" fmla="*/ 38 h 39"/>
                  <a:gd name="T2" fmla="*/ 0 w 38"/>
                  <a:gd name="T3" fmla="*/ 19 h 39"/>
                  <a:gd name="T4" fmla="*/ 19 w 38"/>
                  <a:gd name="T5" fmla="*/ 1 h 39"/>
                  <a:gd name="T6" fmla="*/ 23 w 38"/>
                  <a:gd name="T7" fmla="*/ 1 h 39"/>
                  <a:gd name="T8" fmla="*/ 38 w 38"/>
                  <a:gd name="T9" fmla="*/ 20 h 39"/>
                  <a:gd name="T10" fmla="*/ 19 w 38"/>
                  <a:gd name="T11" fmla="*/ 39 h 39"/>
                  <a:gd name="T12" fmla="*/ 15 w 38"/>
                  <a:gd name="T13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9">
                    <a:moveTo>
                      <a:pt x="15" y="38"/>
                    </a:moveTo>
                    <a:cubicBezTo>
                      <a:pt x="6" y="36"/>
                      <a:pt x="0" y="29"/>
                      <a:pt x="0" y="19"/>
                    </a:cubicBezTo>
                    <a:cubicBezTo>
                      <a:pt x="0" y="9"/>
                      <a:pt x="9" y="0"/>
                      <a:pt x="19" y="1"/>
                    </a:cubicBezTo>
                    <a:cubicBezTo>
                      <a:pt x="21" y="1"/>
                      <a:pt x="22" y="1"/>
                      <a:pt x="23" y="1"/>
                    </a:cubicBezTo>
                    <a:cubicBezTo>
                      <a:pt x="32" y="3"/>
                      <a:pt x="38" y="11"/>
                      <a:pt x="38" y="20"/>
                    </a:cubicBezTo>
                    <a:cubicBezTo>
                      <a:pt x="38" y="31"/>
                      <a:pt x="30" y="39"/>
                      <a:pt x="19" y="39"/>
                    </a:cubicBezTo>
                    <a:cubicBezTo>
                      <a:pt x="18" y="39"/>
                      <a:pt x="16" y="39"/>
                      <a:pt x="15" y="38"/>
                    </a:cubicBezTo>
                  </a:path>
                </a:pathLst>
              </a:custGeom>
              <a:solidFill>
                <a:srgbClr val="BA0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4">
                <a:extLst>
                  <a:ext uri="{FF2B5EF4-FFF2-40B4-BE49-F238E27FC236}">
                    <a16:creationId xmlns:a16="http://schemas.microsoft.com/office/drawing/2014/main" id="{66C4E0C0-8CA8-5875-1291-2CFC6DD734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7888" y="3746501"/>
                <a:ext cx="142875" cy="146050"/>
              </a:xfrm>
              <a:custGeom>
                <a:avLst/>
                <a:gdLst>
                  <a:gd name="T0" fmla="*/ 15 w 38"/>
                  <a:gd name="T1" fmla="*/ 38 h 39"/>
                  <a:gd name="T2" fmla="*/ 0 w 38"/>
                  <a:gd name="T3" fmla="*/ 19 h 39"/>
                  <a:gd name="T4" fmla="*/ 19 w 38"/>
                  <a:gd name="T5" fmla="*/ 1 h 39"/>
                  <a:gd name="T6" fmla="*/ 23 w 38"/>
                  <a:gd name="T7" fmla="*/ 1 h 39"/>
                  <a:gd name="T8" fmla="*/ 38 w 38"/>
                  <a:gd name="T9" fmla="*/ 20 h 39"/>
                  <a:gd name="T10" fmla="*/ 19 w 38"/>
                  <a:gd name="T11" fmla="*/ 39 h 39"/>
                  <a:gd name="T12" fmla="*/ 15 w 38"/>
                  <a:gd name="T13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9">
                    <a:moveTo>
                      <a:pt x="15" y="38"/>
                    </a:moveTo>
                    <a:cubicBezTo>
                      <a:pt x="6" y="36"/>
                      <a:pt x="0" y="29"/>
                      <a:pt x="0" y="19"/>
                    </a:cubicBezTo>
                    <a:cubicBezTo>
                      <a:pt x="0" y="9"/>
                      <a:pt x="9" y="0"/>
                      <a:pt x="19" y="1"/>
                    </a:cubicBezTo>
                    <a:cubicBezTo>
                      <a:pt x="20" y="1"/>
                      <a:pt x="22" y="1"/>
                      <a:pt x="23" y="1"/>
                    </a:cubicBezTo>
                    <a:cubicBezTo>
                      <a:pt x="32" y="3"/>
                      <a:pt x="38" y="11"/>
                      <a:pt x="38" y="20"/>
                    </a:cubicBezTo>
                    <a:cubicBezTo>
                      <a:pt x="38" y="31"/>
                      <a:pt x="29" y="39"/>
                      <a:pt x="19" y="39"/>
                    </a:cubicBezTo>
                    <a:cubicBezTo>
                      <a:pt x="17" y="39"/>
                      <a:pt x="16" y="39"/>
                      <a:pt x="15" y="38"/>
                    </a:cubicBezTo>
                  </a:path>
                </a:pathLst>
              </a:custGeom>
              <a:solidFill>
                <a:srgbClr val="BA0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84D8FF2-9D6D-C26A-B73C-AE71155F53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3250" y="3817938"/>
                <a:ext cx="165100" cy="115888"/>
              </a:xfrm>
              <a:custGeom>
                <a:avLst/>
                <a:gdLst>
                  <a:gd name="T0" fmla="*/ 43 w 44"/>
                  <a:gd name="T1" fmla="*/ 31 h 31"/>
                  <a:gd name="T2" fmla="*/ 0 w 44"/>
                  <a:gd name="T3" fmla="*/ 7 h 31"/>
                  <a:gd name="T4" fmla="*/ 18 w 44"/>
                  <a:gd name="T5" fmla="*/ 0 h 31"/>
                  <a:gd name="T6" fmla="*/ 23 w 44"/>
                  <a:gd name="T7" fmla="*/ 1 h 31"/>
                  <a:gd name="T8" fmla="*/ 44 w 44"/>
                  <a:gd name="T9" fmla="*/ 27 h 31"/>
                  <a:gd name="T10" fmla="*/ 43 w 44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1">
                    <a:moveTo>
                      <a:pt x="43" y="31"/>
                    </a:moveTo>
                    <a:cubicBezTo>
                      <a:pt x="27" y="24"/>
                      <a:pt x="12" y="16"/>
                      <a:pt x="0" y="7"/>
                    </a:cubicBezTo>
                    <a:cubicBezTo>
                      <a:pt x="4" y="3"/>
                      <a:pt x="11" y="0"/>
                      <a:pt x="18" y="0"/>
                    </a:cubicBezTo>
                    <a:cubicBezTo>
                      <a:pt x="20" y="0"/>
                      <a:pt x="21" y="1"/>
                      <a:pt x="23" y="1"/>
                    </a:cubicBezTo>
                    <a:cubicBezTo>
                      <a:pt x="35" y="4"/>
                      <a:pt x="44" y="14"/>
                      <a:pt x="44" y="27"/>
                    </a:cubicBezTo>
                    <a:cubicBezTo>
                      <a:pt x="44" y="28"/>
                      <a:pt x="44" y="30"/>
                      <a:pt x="43" y="31"/>
                    </a:cubicBezTo>
                  </a:path>
                </a:pathLst>
              </a:custGeom>
              <a:solidFill>
                <a:srgbClr val="BA0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16">
                <a:extLst>
                  <a:ext uri="{FF2B5EF4-FFF2-40B4-BE49-F238E27FC236}">
                    <a16:creationId xmlns:a16="http://schemas.microsoft.com/office/drawing/2014/main" id="{57A764E0-82F3-9C24-FD4C-F27AA5E747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97475" y="3341688"/>
                <a:ext cx="911225" cy="781050"/>
              </a:xfrm>
              <a:custGeom>
                <a:avLst/>
                <a:gdLst>
                  <a:gd name="T0" fmla="*/ 116 w 242"/>
                  <a:gd name="T1" fmla="*/ 203 h 207"/>
                  <a:gd name="T2" fmla="*/ 1 w 242"/>
                  <a:gd name="T3" fmla="*/ 56 h 207"/>
                  <a:gd name="T4" fmla="*/ 12 w 242"/>
                  <a:gd name="T5" fmla="*/ 0 h 207"/>
                  <a:gd name="T6" fmla="*/ 12 w 242"/>
                  <a:gd name="T7" fmla="*/ 0 h 207"/>
                  <a:gd name="T8" fmla="*/ 50 w 242"/>
                  <a:gd name="T9" fmla="*/ 1 h 207"/>
                  <a:gd name="T10" fmla="*/ 55 w 242"/>
                  <a:gd name="T11" fmla="*/ 22 h 207"/>
                  <a:gd name="T12" fmla="*/ 44 w 242"/>
                  <a:gd name="T13" fmla="*/ 44 h 207"/>
                  <a:gd name="T14" fmla="*/ 64 w 242"/>
                  <a:gd name="T15" fmla="*/ 70 h 207"/>
                  <a:gd name="T16" fmla="*/ 70 w 242"/>
                  <a:gd name="T17" fmla="*/ 70 h 207"/>
                  <a:gd name="T18" fmla="*/ 74 w 242"/>
                  <a:gd name="T19" fmla="*/ 70 h 207"/>
                  <a:gd name="T20" fmla="*/ 129 w 242"/>
                  <a:gd name="T21" fmla="*/ 133 h 207"/>
                  <a:gd name="T22" fmla="*/ 120 w 242"/>
                  <a:gd name="T23" fmla="*/ 152 h 207"/>
                  <a:gd name="T24" fmla="*/ 140 w 242"/>
                  <a:gd name="T25" fmla="*/ 179 h 207"/>
                  <a:gd name="T26" fmla="*/ 146 w 242"/>
                  <a:gd name="T27" fmla="*/ 179 h 207"/>
                  <a:gd name="T28" fmla="*/ 172 w 242"/>
                  <a:gd name="T29" fmla="*/ 157 h 207"/>
                  <a:gd name="T30" fmla="*/ 209 w 242"/>
                  <a:gd name="T31" fmla="*/ 168 h 207"/>
                  <a:gd name="T32" fmla="*/ 242 w 242"/>
                  <a:gd name="T33" fmla="*/ 174 h 207"/>
                  <a:gd name="T34" fmla="*/ 146 w 242"/>
                  <a:gd name="T35" fmla="*/ 207 h 207"/>
                  <a:gd name="T36" fmla="*/ 116 w 242"/>
                  <a:gd name="T37" fmla="*/ 203 h 207"/>
                  <a:gd name="T38" fmla="*/ 73 w 242"/>
                  <a:gd name="T39" fmla="*/ 110 h 207"/>
                  <a:gd name="T40" fmla="*/ 69 w 242"/>
                  <a:gd name="T41" fmla="*/ 109 h 207"/>
                  <a:gd name="T42" fmla="*/ 50 w 242"/>
                  <a:gd name="T43" fmla="*/ 128 h 207"/>
                  <a:gd name="T44" fmla="*/ 65 w 242"/>
                  <a:gd name="T45" fmla="*/ 147 h 207"/>
                  <a:gd name="T46" fmla="*/ 69 w 242"/>
                  <a:gd name="T47" fmla="*/ 147 h 207"/>
                  <a:gd name="T48" fmla="*/ 88 w 242"/>
                  <a:gd name="T49" fmla="*/ 129 h 207"/>
                  <a:gd name="T50" fmla="*/ 73 w 242"/>
                  <a:gd name="T51" fmla="*/ 11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2" h="207">
                    <a:moveTo>
                      <a:pt x="116" y="203"/>
                    </a:moveTo>
                    <a:cubicBezTo>
                      <a:pt x="49" y="188"/>
                      <a:pt x="0" y="128"/>
                      <a:pt x="1" y="56"/>
                    </a:cubicBezTo>
                    <a:cubicBezTo>
                      <a:pt x="1" y="37"/>
                      <a:pt x="5" y="18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0" y="1"/>
                      <a:pt x="50" y="1"/>
                      <a:pt x="50" y="1"/>
                    </a:cubicBezTo>
                    <a:cubicBezTo>
                      <a:pt x="52" y="8"/>
                      <a:pt x="53" y="15"/>
                      <a:pt x="55" y="22"/>
                    </a:cubicBezTo>
                    <a:cubicBezTo>
                      <a:pt x="48" y="27"/>
                      <a:pt x="44" y="35"/>
                      <a:pt x="44" y="44"/>
                    </a:cubicBezTo>
                    <a:cubicBezTo>
                      <a:pt x="44" y="56"/>
                      <a:pt x="53" y="67"/>
                      <a:pt x="64" y="70"/>
                    </a:cubicBezTo>
                    <a:cubicBezTo>
                      <a:pt x="66" y="70"/>
                      <a:pt x="68" y="70"/>
                      <a:pt x="70" y="70"/>
                    </a:cubicBezTo>
                    <a:cubicBezTo>
                      <a:pt x="71" y="70"/>
                      <a:pt x="73" y="70"/>
                      <a:pt x="74" y="70"/>
                    </a:cubicBezTo>
                    <a:cubicBezTo>
                      <a:pt x="87" y="94"/>
                      <a:pt x="105" y="115"/>
                      <a:pt x="129" y="133"/>
                    </a:cubicBezTo>
                    <a:cubicBezTo>
                      <a:pt x="123" y="138"/>
                      <a:pt x="120" y="145"/>
                      <a:pt x="120" y="152"/>
                    </a:cubicBezTo>
                    <a:cubicBezTo>
                      <a:pt x="120" y="165"/>
                      <a:pt x="128" y="176"/>
                      <a:pt x="140" y="179"/>
                    </a:cubicBezTo>
                    <a:cubicBezTo>
                      <a:pt x="142" y="179"/>
                      <a:pt x="144" y="179"/>
                      <a:pt x="146" y="179"/>
                    </a:cubicBezTo>
                    <a:cubicBezTo>
                      <a:pt x="159" y="180"/>
                      <a:pt x="170" y="170"/>
                      <a:pt x="172" y="157"/>
                    </a:cubicBezTo>
                    <a:cubicBezTo>
                      <a:pt x="184" y="162"/>
                      <a:pt x="196" y="165"/>
                      <a:pt x="209" y="168"/>
                    </a:cubicBezTo>
                    <a:cubicBezTo>
                      <a:pt x="219" y="171"/>
                      <a:pt x="230" y="172"/>
                      <a:pt x="242" y="174"/>
                    </a:cubicBezTo>
                    <a:cubicBezTo>
                      <a:pt x="216" y="195"/>
                      <a:pt x="183" y="207"/>
                      <a:pt x="146" y="207"/>
                    </a:cubicBezTo>
                    <a:cubicBezTo>
                      <a:pt x="136" y="207"/>
                      <a:pt x="126" y="205"/>
                      <a:pt x="116" y="203"/>
                    </a:cubicBezTo>
                    <a:moveTo>
                      <a:pt x="73" y="110"/>
                    </a:moveTo>
                    <a:cubicBezTo>
                      <a:pt x="72" y="109"/>
                      <a:pt x="71" y="109"/>
                      <a:pt x="69" y="109"/>
                    </a:cubicBezTo>
                    <a:cubicBezTo>
                      <a:pt x="59" y="109"/>
                      <a:pt x="50" y="117"/>
                      <a:pt x="50" y="128"/>
                    </a:cubicBezTo>
                    <a:cubicBezTo>
                      <a:pt x="50" y="137"/>
                      <a:pt x="56" y="145"/>
                      <a:pt x="65" y="147"/>
                    </a:cubicBezTo>
                    <a:cubicBezTo>
                      <a:pt x="66" y="147"/>
                      <a:pt x="68" y="147"/>
                      <a:pt x="69" y="147"/>
                    </a:cubicBezTo>
                    <a:cubicBezTo>
                      <a:pt x="79" y="148"/>
                      <a:pt x="88" y="139"/>
                      <a:pt x="88" y="129"/>
                    </a:cubicBezTo>
                    <a:cubicBezTo>
                      <a:pt x="88" y="119"/>
                      <a:pt x="82" y="111"/>
                      <a:pt x="73" y="110"/>
                    </a:cubicBezTo>
                  </a:path>
                </a:pathLst>
              </a:custGeom>
              <a:solidFill>
                <a:srgbClr val="BA0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5625E9CB-5018-91DD-01F3-888354E388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1925" y="3157538"/>
                <a:ext cx="142875" cy="188913"/>
              </a:xfrm>
              <a:custGeom>
                <a:avLst/>
                <a:gdLst>
                  <a:gd name="T0" fmla="*/ 0 w 38"/>
                  <a:gd name="T1" fmla="*/ 49 h 50"/>
                  <a:gd name="T2" fmla="*/ 12 w 38"/>
                  <a:gd name="T3" fmla="*/ 27 h 50"/>
                  <a:gd name="T4" fmla="*/ 19 w 38"/>
                  <a:gd name="T5" fmla="*/ 18 h 50"/>
                  <a:gd name="T6" fmla="*/ 35 w 38"/>
                  <a:gd name="T7" fmla="*/ 0 h 50"/>
                  <a:gd name="T8" fmla="*/ 38 w 38"/>
                  <a:gd name="T9" fmla="*/ 50 h 50"/>
                  <a:gd name="T10" fmla="*/ 0 w 38"/>
                  <a:gd name="T11" fmla="*/ 4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50">
                    <a:moveTo>
                      <a:pt x="0" y="49"/>
                    </a:moveTo>
                    <a:cubicBezTo>
                      <a:pt x="4" y="42"/>
                      <a:pt x="8" y="34"/>
                      <a:pt x="12" y="27"/>
                    </a:cubicBezTo>
                    <a:cubicBezTo>
                      <a:pt x="14" y="24"/>
                      <a:pt x="16" y="21"/>
                      <a:pt x="19" y="18"/>
                    </a:cubicBezTo>
                    <a:cubicBezTo>
                      <a:pt x="24" y="12"/>
                      <a:pt x="29" y="5"/>
                      <a:pt x="35" y="0"/>
                    </a:cubicBezTo>
                    <a:cubicBezTo>
                      <a:pt x="34" y="15"/>
                      <a:pt x="35" y="32"/>
                      <a:pt x="38" y="50"/>
                    </a:cubicBezTo>
                    <a:cubicBezTo>
                      <a:pt x="0" y="49"/>
                      <a:pt x="0" y="49"/>
                      <a:pt x="0" y="49"/>
                    </a:cubicBezTo>
                  </a:path>
                </a:pathLst>
              </a:custGeom>
              <a:solidFill>
                <a:srgbClr val="009D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B9DB7072-BAB6-2B38-165D-8FD48E104F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2575" y="3425826"/>
                <a:ext cx="112713" cy="180975"/>
              </a:xfrm>
              <a:custGeom>
                <a:avLst/>
                <a:gdLst>
                  <a:gd name="T0" fmla="*/ 20 w 30"/>
                  <a:gd name="T1" fmla="*/ 48 h 48"/>
                  <a:gd name="T2" fmla="*/ 0 w 30"/>
                  <a:gd name="T3" fmla="*/ 22 h 48"/>
                  <a:gd name="T4" fmla="*/ 11 w 30"/>
                  <a:gd name="T5" fmla="*/ 0 h 48"/>
                  <a:gd name="T6" fmla="*/ 30 w 30"/>
                  <a:gd name="T7" fmla="*/ 48 h 48"/>
                  <a:gd name="T8" fmla="*/ 26 w 30"/>
                  <a:gd name="T9" fmla="*/ 48 h 48"/>
                  <a:gd name="T10" fmla="*/ 20 w 30"/>
                  <a:gd name="T1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48">
                    <a:moveTo>
                      <a:pt x="20" y="48"/>
                    </a:moveTo>
                    <a:cubicBezTo>
                      <a:pt x="9" y="45"/>
                      <a:pt x="0" y="34"/>
                      <a:pt x="0" y="22"/>
                    </a:cubicBezTo>
                    <a:cubicBezTo>
                      <a:pt x="0" y="13"/>
                      <a:pt x="4" y="5"/>
                      <a:pt x="11" y="0"/>
                    </a:cubicBezTo>
                    <a:cubicBezTo>
                      <a:pt x="15" y="16"/>
                      <a:pt x="22" y="33"/>
                      <a:pt x="30" y="48"/>
                    </a:cubicBezTo>
                    <a:cubicBezTo>
                      <a:pt x="29" y="48"/>
                      <a:pt x="27" y="48"/>
                      <a:pt x="26" y="48"/>
                    </a:cubicBezTo>
                    <a:cubicBezTo>
                      <a:pt x="24" y="48"/>
                      <a:pt x="22" y="48"/>
                      <a:pt x="20" y="48"/>
                    </a:cubicBezTo>
                  </a:path>
                </a:pathLst>
              </a:custGeom>
              <a:solidFill>
                <a:srgbClr val="8B00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9">
                <a:extLst>
                  <a:ext uri="{FF2B5EF4-FFF2-40B4-BE49-F238E27FC236}">
                    <a16:creationId xmlns:a16="http://schemas.microsoft.com/office/drawing/2014/main" id="{222CAEEF-2688-C20B-77AE-BE5D76EEDF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800" y="3752851"/>
                <a:ext cx="144463" cy="147638"/>
              </a:xfrm>
              <a:custGeom>
                <a:avLst/>
                <a:gdLst>
                  <a:gd name="T0" fmla="*/ 15 w 38"/>
                  <a:gd name="T1" fmla="*/ 38 h 39"/>
                  <a:gd name="T2" fmla="*/ 0 w 38"/>
                  <a:gd name="T3" fmla="*/ 19 h 39"/>
                  <a:gd name="T4" fmla="*/ 19 w 38"/>
                  <a:gd name="T5" fmla="*/ 0 h 39"/>
                  <a:gd name="T6" fmla="*/ 23 w 38"/>
                  <a:gd name="T7" fmla="*/ 1 h 39"/>
                  <a:gd name="T8" fmla="*/ 38 w 38"/>
                  <a:gd name="T9" fmla="*/ 20 h 39"/>
                  <a:gd name="T10" fmla="*/ 19 w 38"/>
                  <a:gd name="T11" fmla="*/ 38 h 39"/>
                  <a:gd name="T12" fmla="*/ 15 w 38"/>
                  <a:gd name="T13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9">
                    <a:moveTo>
                      <a:pt x="15" y="38"/>
                    </a:moveTo>
                    <a:cubicBezTo>
                      <a:pt x="6" y="36"/>
                      <a:pt x="0" y="28"/>
                      <a:pt x="0" y="19"/>
                    </a:cubicBezTo>
                    <a:cubicBezTo>
                      <a:pt x="0" y="8"/>
                      <a:pt x="9" y="0"/>
                      <a:pt x="19" y="0"/>
                    </a:cubicBezTo>
                    <a:cubicBezTo>
                      <a:pt x="21" y="0"/>
                      <a:pt x="22" y="0"/>
                      <a:pt x="23" y="1"/>
                    </a:cubicBezTo>
                    <a:cubicBezTo>
                      <a:pt x="32" y="2"/>
                      <a:pt x="38" y="10"/>
                      <a:pt x="38" y="20"/>
                    </a:cubicBezTo>
                    <a:cubicBezTo>
                      <a:pt x="38" y="30"/>
                      <a:pt x="29" y="39"/>
                      <a:pt x="19" y="38"/>
                    </a:cubicBezTo>
                    <a:cubicBezTo>
                      <a:pt x="18" y="38"/>
                      <a:pt x="16" y="38"/>
                      <a:pt x="15" y="38"/>
                    </a:cubicBezTo>
                  </a:path>
                </a:pathLst>
              </a:custGeom>
              <a:solidFill>
                <a:srgbClr val="8B00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CD33ACA-7B72-477B-C370-7EB8D57E01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9913" y="3843338"/>
                <a:ext cx="195263" cy="177800"/>
              </a:xfrm>
              <a:custGeom>
                <a:avLst/>
                <a:gdLst>
                  <a:gd name="T0" fmla="*/ 20 w 52"/>
                  <a:gd name="T1" fmla="*/ 46 h 47"/>
                  <a:gd name="T2" fmla="*/ 0 w 52"/>
                  <a:gd name="T3" fmla="*/ 19 h 47"/>
                  <a:gd name="T4" fmla="*/ 9 w 52"/>
                  <a:gd name="T5" fmla="*/ 0 h 47"/>
                  <a:gd name="T6" fmla="*/ 52 w 52"/>
                  <a:gd name="T7" fmla="*/ 24 h 47"/>
                  <a:gd name="T8" fmla="*/ 26 w 52"/>
                  <a:gd name="T9" fmla="*/ 46 h 47"/>
                  <a:gd name="T10" fmla="*/ 20 w 52"/>
                  <a:gd name="T11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" h="47">
                    <a:moveTo>
                      <a:pt x="20" y="46"/>
                    </a:moveTo>
                    <a:cubicBezTo>
                      <a:pt x="8" y="43"/>
                      <a:pt x="0" y="32"/>
                      <a:pt x="0" y="19"/>
                    </a:cubicBezTo>
                    <a:cubicBezTo>
                      <a:pt x="0" y="12"/>
                      <a:pt x="3" y="5"/>
                      <a:pt x="9" y="0"/>
                    </a:cubicBezTo>
                    <a:cubicBezTo>
                      <a:pt x="21" y="9"/>
                      <a:pt x="36" y="17"/>
                      <a:pt x="52" y="24"/>
                    </a:cubicBezTo>
                    <a:cubicBezTo>
                      <a:pt x="50" y="37"/>
                      <a:pt x="39" y="47"/>
                      <a:pt x="26" y="46"/>
                    </a:cubicBezTo>
                    <a:cubicBezTo>
                      <a:pt x="24" y="46"/>
                      <a:pt x="22" y="46"/>
                      <a:pt x="20" y="46"/>
                    </a:cubicBezTo>
                  </a:path>
                </a:pathLst>
              </a:custGeom>
              <a:solidFill>
                <a:srgbClr val="8B00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E3C8E6D7-D647-EFA1-27B4-0BB4C53D1E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41975" y="3135313"/>
                <a:ext cx="230188" cy="230188"/>
              </a:xfrm>
              <a:custGeom>
                <a:avLst/>
                <a:gdLst>
                  <a:gd name="T0" fmla="*/ 51 w 61"/>
                  <a:gd name="T1" fmla="*/ 4 h 61"/>
                  <a:gd name="T2" fmla="*/ 60 w 61"/>
                  <a:gd name="T3" fmla="*/ 19 h 61"/>
                  <a:gd name="T4" fmla="*/ 1 w 61"/>
                  <a:gd name="T5" fmla="*/ 15 h 61"/>
                  <a:gd name="T6" fmla="*/ 8 w 61"/>
                  <a:gd name="T7" fmla="*/ 5 h 61"/>
                  <a:gd name="T8" fmla="*/ 51 w 61"/>
                  <a:gd name="T9" fmla="*/ 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61">
                    <a:moveTo>
                      <a:pt x="51" y="4"/>
                    </a:moveTo>
                    <a:cubicBezTo>
                      <a:pt x="59" y="7"/>
                      <a:pt x="61" y="11"/>
                      <a:pt x="60" y="19"/>
                    </a:cubicBezTo>
                    <a:cubicBezTo>
                      <a:pt x="53" y="61"/>
                      <a:pt x="2" y="54"/>
                      <a:pt x="1" y="15"/>
                    </a:cubicBezTo>
                    <a:cubicBezTo>
                      <a:pt x="0" y="10"/>
                      <a:pt x="3" y="7"/>
                      <a:pt x="8" y="5"/>
                    </a:cubicBezTo>
                    <a:cubicBezTo>
                      <a:pt x="20" y="0"/>
                      <a:pt x="39" y="0"/>
                      <a:pt x="51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5D9EA4C3-82DB-4260-E6DD-93308A853B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37125" y="1965326"/>
                <a:ext cx="1620838" cy="2387600"/>
              </a:xfrm>
              <a:custGeom>
                <a:avLst/>
                <a:gdLst>
                  <a:gd name="T0" fmla="*/ 353 w 430"/>
                  <a:gd name="T1" fmla="*/ 566 h 633"/>
                  <a:gd name="T2" fmla="*/ 201 w 430"/>
                  <a:gd name="T3" fmla="*/ 618 h 633"/>
                  <a:gd name="T4" fmla="*/ 17 w 430"/>
                  <a:gd name="T5" fmla="*/ 432 h 633"/>
                  <a:gd name="T6" fmla="*/ 153 w 430"/>
                  <a:gd name="T7" fmla="*/ 227 h 633"/>
                  <a:gd name="T8" fmla="*/ 177 w 430"/>
                  <a:gd name="T9" fmla="*/ 194 h 633"/>
                  <a:gd name="T10" fmla="*/ 179 w 430"/>
                  <a:gd name="T11" fmla="*/ 64 h 633"/>
                  <a:gd name="T12" fmla="*/ 267 w 430"/>
                  <a:gd name="T13" fmla="*/ 65 h 633"/>
                  <a:gd name="T14" fmla="*/ 265 w 430"/>
                  <a:gd name="T15" fmla="*/ 195 h 633"/>
                  <a:gd name="T16" fmla="*/ 288 w 430"/>
                  <a:gd name="T17" fmla="*/ 229 h 633"/>
                  <a:gd name="T18" fmla="*/ 418 w 430"/>
                  <a:gd name="T19" fmla="*/ 420 h 633"/>
                  <a:gd name="T20" fmla="*/ 353 w 430"/>
                  <a:gd name="T21" fmla="*/ 566 h 633"/>
                  <a:gd name="T22" fmla="*/ 168 w 430"/>
                  <a:gd name="T23" fmla="*/ 53 h 633"/>
                  <a:gd name="T24" fmla="*/ 165 w 430"/>
                  <a:gd name="T25" fmla="*/ 53 h 633"/>
                  <a:gd name="T26" fmla="*/ 150 w 430"/>
                  <a:gd name="T27" fmla="*/ 47 h 633"/>
                  <a:gd name="T28" fmla="*/ 144 w 430"/>
                  <a:gd name="T29" fmla="*/ 32 h 633"/>
                  <a:gd name="T30" fmla="*/ 150 w 430"/>
                  <a:gd name="T31" fmla="*/ 17 h 633"/>
                  <a:gd name="T32" fmla="*/ 165 w 430"/>
                  <a:gd name="T33" fmla="*/ 11 h 633"/>
                  <a:gd name="T34" fmla="*/ 169 w 430"/>
                  <a:gd name="T35" fmla="*/ 11 h 633"/>
                  <a:gd name="T36" fmla="*/ 179 w 430"/>
                  <a:gd name="T37" fmla="*/ 11 h 633"/>
                  <a:gd name="T38" fmla="*/ 268 w 430"/>
                  <a:gd name="T39" fmla="*/ 12 h 633"/>
                  <a:gd name="T40" fmla="*/ 278 w 430"/>
                  <a:gd name="T41" fmla="*/ 12 h 633"/>
                  <a:gd name="T42" fmla="*/ 282 w 430"/>
                  <a:gd name="T43" fmla="*/ 13 h 633"/>
                  <a:gd name="T44" fmla="*/ 286 w 430"/>
                  <a:gd name="T45" fmla="*/ 13 h 633"/>
                  <a:gd name="T46" fmla="*/ 296 w 430"/>
                  <a:gd name="T47" fmla="*/ 19 h 633"/>
                  <a:gd name="T48" fmla="*/ 302 w 430"/>
                  <a:gd name="T49" fmla="*/ 34 h 633"/>
                  <a:gd name="T50" fmla="*/ 296 w 430"/>
                  <a:gd name="T51" fmla="*/ 49 h 633"/>
                  <a:gd name="T52" fmla="*/ 281 w 430"/>
                  <a:gd name="T53" fmla="*/ 55 h 633"/>
                  <a:gd name="T54" fmla="*/ 278 w 430"/>
                  <a:gd name="T55" fmla="*/ 55 h 633"/>
                  <a:gd name="T56" fmla="*/ 267 w 430"/>
                  <a:gd name="T57" fmla="*/ 54 h 633"/>
                  <a:gd name="T58" fmla="*/ 179 w 430"/>
                  <a:gd name="T59" fmla="*/ 53 h 633"/>
                  <a:gd name="T60" fmla="*/ 168 w 430"/>
                  <a:gd name="T61" fmla="*/ 53 h 633"/>
                  <a:gd name="T62" fmla="*/ 429 w 430"/>
                  <a:gd name="T63" fmla="*/ 421 h 633"/>
                  <a:gd name="T64" fmla="*/ 292 w 430"/>
                  <a:gd name="T65" fmla="*/ 219 h 633"/>
                  <a:gd name="T66" fmla="*/ 280 w 430"/>
                  <a:gd name="T67" fmla="*/ 210 h 633"/>
                  <a:gd name="T68" fmla="*/ 276 w 430"/>
                  <a:gd name="T69" fmla="*/ 195 h 633"/>
                  <a:gd name="T70" fmla="*/ 277 w 430"/>
                  <a:gd name="T71" fmla="*/ 65 h 633"/>
                  <a:gd name="T72" fmla="*/ 281 w 430"/>
                  <a:gd name="T73" fmla="*/ 65 h 633"/>
                  <a:gd name="T74" fmla="*/ 303 w 430"/>
                  <a:gd name="T75" fmla="*/ 56 h 633"/>
                  <a:gd name="T76" fmla="*/ 313 w 430"/>
                  <a:gd name="T77" fmla="*/ 34 h 633"/>
                  <a:gd name="T78" fmla="*/ 304 w 430"/>
                  <a:gd name="T79" fmla="*/ 12 h 633"/>
                  <a:gd name="T80" fmla="*/ 282 w 430"/>
                  <a:gd name="T81" fmla="*/ 2 h 633"/>
                  <a:gd name="T82" fmla="*/ 273 w 430"/>
                  <a:gd name="T83" fmla="*/ 2 h 633"/>
                  <a:gd name="T84" fmla="*/ 174 w 430"/>
                  <a:gd name="T85" fmla="*/ 0 h 633"/>
                  <a:gd name="T86" fmla="*/ 165 w 430"/>
                  <a:gd name="T87" fmla="*/ 0 h 633"/>
                  <a:gd name="T88" fmla="*/ 143 w 430"/>
                  <a:gd name="T89" fmla="*/ 9 h 633"/>
                  <a:gd name="T90" fmla="*/ 133 w 430"/>
                  <a:gd name="T91" fmla="*/ 32 h 633"/>
                  <a:gd name="T92" fmla="*/ 142 w 430"/>
                  <a:gd name="T93" fmla="*/ 54 h 633"/>
                  <a:gd name="T94" fmla="*/ 158 w 430"/>
                  <a:gd name="T95" fmla="*/ 63 h 633"/>
                  <a:gd name="T96" fmla="*/ 165 w 430"/>
                  <a:gd name="T97" fmla="*/ 64 h 633"/>
                  <a:gd name="T98" fmla="*/ 168 w 430"/>
                  <a:gd name="T99" fmla="*/ 64 h 633"/>
                  <a:gd name="T100" fmla="*/ 166 w 430"/>
                  <a:gd name="T101" fmla="*/ 194 h 633"/>
                  <a:gd name="T102" fmla="*/ 150 w 430"/>
                  <a:gd name="T103" fmla="*/ 217 h 633"/>
                  <a:gd name="T104" fmla="*/ 7 w 430"/>
                  <a:gd name="T105" fmla="*/ 433 h 633"/>
                  <a:gd name="T106" fmla="*/ 171 w 430"/>
                  <a:gd name="T107" fmla="*/ 624 h 633"/>
                  <a:gd name="T108" fmla="*/ 200 w 430"/>
                  <a:gd name="T109" fmla="*/ 628 h 633"/>
                  <a:gd name="T110" fmla="*/ 360 w 430"/>
                  <a:gd name="T111" fmla="*/ 574 h 633"/>
                  <a:gd name="T112" fmla="*/ 429 w 430"/>
                  <a:gd name="T113" fmla="*/ 421 h 6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30" h="633">
                    <a:moveTo>
                      <a:pt x="353" y="566"/>
                    </a:moveTo>
                    <a:cubicBezTo>
                      <a:pt x="311" y="604"/>
                      <a:pt x="257" y="622"/>
                      <a:pt x="201" y="618"/>
                    </a:cubicBezTo>
                    <a:cubicBezTo>
                      <a:pt x="103" y="610"/>
                      <a:pt x="24" y="530"/>
                      <a:pt x="17" y="432"/>
                    </a:cubicBezTo>
                    <a:cubicBezTo>
                      <a:pt x="11" y="341"/>
                      <a:pt x="67" y="257"/>
                      <a:pt x="153" y="227"/>
                    </a:cubicBezTo>
                    <a:cubicBezTo>
                      <a:pt x="167" y="223"/>
                      <a:pt x="177" y="209"/>
                      <a:pt x="177" y="194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267" y="65"/>
                      <a:pt x="267" y="65"/>
                      <a:pt x="267" y="65"/>
                    </a:cubicBezTo>
                    <a:cubicBezTo>
                      <a:pt x="265" y="195"/>
                      <a:pt x="265" y="195"/>
                      <a:pt x="265" y="195"/>
                    </a:cubicBezTo>
                    <a:cubicBezTo>
                      <a:pt x="265" y="210"/>
                      <a:pt x="274" y="224"/>
                      <a:pt x="288" y="229"/>
                    </a:cubicBezTo>
                    <a:cubicBezTo>
                      <a:pt x="367" y="259"/>
                      <a:pt x="420" y="336"/>
                      <a:pt x="418" y="420"/>
                    </a:cubicBezTo>
                    <a:cubicBezTo>
                      <a:pt x="418" y="476"/>
                      <a:pt x="394" y="529"/>
                      <a:pt x="353" y="566"/>
                    </a:cubicBezTo>
                    <a:moveTo>
                      <a:pt x="168" y="53"/>
                    </a:moveTo>
                    <a:cubicBezTo>
                      <a:pt x="165" y="53"/>
                      <a:pt x="165" y="53"/>
                      <a:pt x="165" y="53"/>
                    </a:cubicBezTo>
                    <a:cubicBezTo>
                      <a:pt x="159" y="53"/>
                      <a:pt x="154" y="51"/>
                      <a:pt x="150" y="47"/>
                    </a:cubicBezTo>
                    <a:cubicBezTo>
                      <a:pt x="146" y="43"/>
                      <a:pt x="144" y="37"/>
                      <a:pt x="144" y="32"/>
                    </a:cubicBezTo>
                    <a:cubicBezTo>
                      <a:pt x="144" y="26"/>
                      <a:pt x="146" y="21"/>
                      <a:pt x="150" y="17"/>
                    </a:cubicBezTo>
                    <a:cubicBezTo>
                      <a:pt x="154" y="13"/>
                      <a:pt x="160" y="11"/>
                      <a:pt x="165" y="11"/>
                    </a:cubicBezTo>
                    <a:cubicBezTo>
                      <a:pt x="169" y="11"/>
                      <a:pt x="169" y="11"/>
                      <a:pt x="169" y="11"/>
                    </a:cubicBezTo>
                    <a:cubicBezTo>
                      <a:pt x="179" y="11"/>
                      <a:pt x="179" y="11"/>
                      <a:pt x="179" y="11"/>
                    </a:cubicBezTo>
                    <a:cubicBezTo>
                      <a:pt x="268" y="12"/>
                      <a:pt x="268" y="12"/>
                      <a:pt x="268" y="12"/>
                    </a:cubicBezTo>
                    <a:cubicBezTo>
                      <a:pt x="278" y="12"/>
                      <a:pt x="278" y="12"/>
                      <a:pt x="278" y="12"/>
                    </a:cubicBezTo>
                    <a:cubicBezTo>
                      <a:pt x="282" y="13"/>
                      <a:pt x="282" y="13"/>
                      <a:pt x="282" y="13"/>
                    </a:cubicBezTo>
                    <a:cubicBezTo>
                      <a:pt x="283" y="13"/>
                      <a:pt x="285" y="13"/>
                      <a:pt x="286" y="13"/>
                    </a:cubicBezTo>
                    <a:cubicBezTo>
                      <a:pt x="290" y="14"/>
                      <a:pt x="294" y="16"/>
                      <a:pt x="296" y="19"/>
                    </a:cubicBezTo>
                    <a:cubicBezTo>
                      <a:pt x="300" y="23"/>
                      <a:pt x="302" y="28"/>
                      <a:pt x="302" y="34"/>
                    </a:cubicBezTo>
                    <a:cubicBezTo>
                      <a:pt x="302" y="40"/>
                      <a:pt x="300" y="45"/>
                      <a:pt x="296" y="49"/>
                    </a:cubicBezTo>
                    <a:cubicBezTo>
                      <a:pt x="292" y="53"/>
                      <a:pt x="287" y="55"/>
                      <a:pt x="281" y="55"/>
                    </a:cubicBezTo>
                    <a:cubicBezTo>
                      <a:pt x="278" y="55"/>
                      <a:pt x="278" y="55"/>
                      <a:pt x="278" y="55"/>
                    </a:cubicBezTo>
                    <a:cubicBezTo>
                      <a:pt x="267" y="54"/>
                      <a:pt x="267" y="54"/>
                      <a:pt x="267" y="54"/>
                    </a:cubicBezTo>
                    <a:cubicBezTo>
                      <a:pt x="179" y="53"/>
                      <a:pt x="179" y="53"/>
                      <a:pt x="179" y="53"/>
                    </a:cubicBezTo>
                    <a:cubicBezTo>
                      <a:pt x="168" y="53"/>
                      <a:pt x="168" y="53"/>
                      <a:pt x="168" y="53"/>
                    </a:cubicBezTo>
                    <a:moveTo>
                      <a:pt x="429" y="421"/>
                    </a:moveTo>
                    <a:cubicBezTo>
                      <a:pt x="430" y="331"/>
                      <a:pt x="375" y="251"/>
                      <a:pt x="292" y="219"/>
                    </a:cubicBezTo>
                    <a:cubicBezTo>
                      <a:pt x="287" y="218"/>
                      <a:pt x="283" y="214"/>
                      <a:pt x="280" y="210"/>
                    </a:cubicBezTo>
                    <a:cubicBezTo>
                      <a:pt x="277" y="206"/>
                      <a:pt x="276" y="201"/>
                      <a:pt x="276" y="195"/>
                    </a:cubicBezTo>
                    <a:cubicBezTo>
                      <a:pt x="277" y="65"/>
                      <a:pt x="277" y="65"/>
                      <a:pt x="277" y="65"/>
                    </a:cubicBezTo>
                    <a:cubicBezTo>
                      <a:pt x="281" y="65"/>
                      <a:pt x="281" y="65"/>
                      <a:pt x="281" y="65"/>
                    </a:cubicBezTo>
                    <a:cubicBezTo>
                      <a:pt x="289" y="65"/>
                      <a:pt x="297" y="62"/>
                      <a:pt x="303" y="56"/>
                    </a:cubicBezTo>
                    <a:cubicBezTo>
                      <a:pt x="310" y="50"/>
                      <a:pt x="313" y="43"/>
                      <a:pt x="313" y="34"/>
                    </a:cubicBezTo>
                    <a:cubicBezTo>
                      <a:pt x="313" y="26"/>
                      <a:pt x="310" y="18"/>
                      <a:pt x="304" y="12"/>
                    </a:cubicBezTo>
                    <a:cubicBezTo>
                      <a:pt x="298" y="5"/>
                      <a:pt x="290" y="2"/>
                      <a:pt x="282" y="2"/>
                    </a:cubicBezTo>
                    <a:cubicBezTo>
                      <a:pt x="273" y="2"/>
                      <a:pt x="273" y="2"/>
                      <a:pt x="273" y="2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57" y="0"/>
                      <a:pt x="149" y="3"/>
                      <a:pt x="143" y="9"/>
                    </a:cubicBezTo>
                    <a:cubicBezTo>
                      <a:pt x="137" y="15"/>
                      <a:pt x="133" y="23"/>
                      <a:pt x="133" y="32"/>
                    </a:cubicBezTo>
                    <a:cubicBezTo>
                      <a:pt x="133" y="40"/>
                      <a:pt x="136" y="48"/>
                      <a:pt x="142" y="54"/>
                    </a:cubicBezTo>
                    <a:cubicBezTo>
                      <a:pt x="147" y="58"/>
                      <a:pt x="152" y="61"/>
                      <a:pt x="158" y="63"/>
                    </a:cubicBezTo>
                    <a:cubicBezTo>
                      <a:pt x="160" y="63"/>
                      <a:pt x="162" y="64"/>
                      <a:pt x="165" y="64"/>
                    </a:cubicBezTo>
                    <a:cubicBezTo>
                      <a:pt x="168" y="64"/>
                      <a:pt x="168" y="64"/>
                      <a:pt x="168" y="64"/>
                    </a:cubicBezTo>
                    <a:cubicBezTo>
                      <a:pt x="166" y="194"/>
                      <a:pt x="166" y="194"/>
                      <a:pt x="166" y="194"/>
                    </a:cubicBezTo>
                    <a:cubicBezTo>
                      <a:pt x="166" y="205"/>
                      <a:pt x="159" y="214"/>
                      <a:pt x="150" y="217"/>
                    </a:cubicBezTo>
                    <a:cubicBezTo>
                      <a:pt x="59" y="248"/>
                      <a:pt x="0" y="337"/>
                      <a:pt x="7" y="433"/>
                    </a:cubicBezTo>
                    <a:cubicBezTo>
                      <a:pt x="13" y="526"/>
                      <a:pt x="82" y="604"/>
                      <a:pt x="171" y="624"/>
                    </a:cubicBezTo>
                    <a:cubicBezTo>
                      <a:pt x="181" y="626"/>
                      <a:pt x="190" y="627"/>
                      <a:pt x="200" y="628"/>
                    </a:cubicBezTo>
                    <a:cubicBezTo>
                      <a:pt x="260" y="633"/>
                      <a:pt x="316" y="614"/>
                      <a:pt x="360" y="574"/>
                    </a:cubicBezTo>
                    <a:cubicBezTo>
                      <a:pt x="403" y="535"/>
                      <a:pt x="428" y="479"/>
                      <a:pt x="429" y="421"/>
                    </a:cubicBezTo>
                  </a:path>
                </a:pathLst>
              </a:custGeom>
              <a:solidFill>
                <a:srgbClr val="0014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23">
                <a:extLst>
                  <a:ext uri="{FF2B5EF4-FFF2-40B4-BE49-F238E27FC236}">
                    <a16:creationId xmlns:a16="http://schemas.microsoft.com/office/drawing/2014/main" id="{E7ABCCCC-2A6E-4D53-D5D5-4971C3214C9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54613" y="2960688"/>
                <a:ext cx="1203325" cy="1203325"/>
              </a:xfrm>
              <a:custGeom>
                <a:avLst/>
                <a:gdLst>
                  <a:gd name="T0" fmla="*/ 253 w 319"/>
                  <a:gd name="T1" fmla="*/ 275 h 319"/>
                  <a:gd name="T2" fmla="*/ 157 w 319"/>
                  <a:gd name="T3" fmla="*/ 308 h 319"/>
                  <a:gd name="T4" fmla="*/ 127 w 319"/>
                  <a:gd name="T5" fmla="*/ 304 h 319"/>
                  <a:gd name="T6" fmla="*/ 12 w 319"/>
                  <a:gd name="T7" fmla="*/ 157 h 319"/>
                  <a:gd name="T8" fmla="*/ 23 w 319"/>
                  <a:gd name="T9" fmla="*/ 101 h 319"/>
                  <a:gd name="T10" fmla="*/ 35 w 319"/>
                  <a:gd name="T11" fmla="*/ 79 h 319"/>
                  <a:gd name="T12" fmla="*/ 42 w 319"/>
                  <a:gd name="T13" fmla="*/ 70 h 319"/>
                  <a:gd name="T14" fmla="*/ 58 w 319"/>
                  <a:gd name="T15" fmla="*/ 52 h 319"/>
                  <a:gd name="T16" fmla="*/ 162 w 319"/>
                  <a:gd name="T17" fmla="*/ 12 h 319"/>
                  <a:gd name="T18" fmla="*/ 192 w 319"/>
                  <a:gd name="T19" fmla="*/ 15 h 319"/>
                  <a:gd name="T20" fmla="*/ 280 w 319"/>
                  <a:gd name="T21" fmla="*/ 73 h 319"/>
                  <a:gd name="T22" fmla="*/ 286 w 319"/>
                  <a:gd name="T23" fmla="*/ 83 h 319"/>
                  <a:gd name="T24" fmla="*/ 297 w 319"/>
                  <a:gd name="T25" fmla="*/ 105 h 319"/>
                  <a:gd name="T26" fmla="*/ 308 w 319"/>
                  <a:gd name="T27" fmla="*/ 162 h 319"/>
                  <a:gd name="T28" fmla="*/ 253 w 319"/>
                  <a:gd name="T29" fmla="*/ 275 h 319"/>
                  <a:gd name="T30" fmla="*/ 307 w 319"/>
                  <a:gd name="T31" fmla="*/ 101 h 319"/>
                  <a:gd name="T32" fmla="*/ 295 w 319"/>
                  <a:gd name="T33" fmla="*/ 77 h 319"/>
                  <a:gd name="T34" fmla="*/ 289 w 319"/>
                  <a:gd name="T35" fmla="*/ 67 h 319"/>
                  <a:gd name="T36" fmla="*/ 195 w 319"/>
                  <a:gd name="T37" fmla="*/ 5 h 319"/>
                  <a:gd name="T38" fmla="*/ 162 w 319"/>
                  <a:gd name="T39" fmla="*/ 1 h 319"/>
                  <a:gd name="T40" fmla="*/ 51 w 319"/>
                  <a:gd name="T41" fmla="*/ 44 h 319"/>
                  <a:gd name="T42" fmla="*/ 33 w 319"/>
                  <a:gd name="T43" fmla="*/ 63 h 319"/>
                  <a:gd name="T44" fmla="*/ 26 w 319"/>
                  <a:gd name="T45" fmla="*/ 74 h 319"/>
                  <a:gd name="T46" fmla="*/ 14 w 319"/>
                  <a:gd name="T47" fmla="*/ 97 h 319"/>
                  <a:gd name="T48" fmla="*/ 1 w 319"/>
                  <a:gd name="T49" fmla="*/ 157 h 319"/>
                  <a:gd name="T50" fmla="*/ 124 w 319"/>
                  <a:gd name="T51" fmla="*/ 314 h 319"/>
                  <a:gd name="T52" fmla="*/ 157 w 319"/>
                  <a:gd name="T53" fmla="*/ 318 h 319"/>
                  <a:gd name="T54" fmla="*/ 260 w 319"/>
                  <a:gd name="T55" fmla="*/ 283 h 319"/>
                  <a:gd name="T56" fmla="*/ 318 w 319"/>
                  <a:gd name="T57" fmla="*/ 162 h 319"/>
                  <a:gd name="T58" fmla="*/ 307 w 319"/>
                  <a:gd name="T59" fmla="*/ 101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19" h="319">
                    <a:moveTo>
                      <a:pt x="253" y="275"/>
                    </a:moveTo>
                    <a:cubicBezTo>
                      <a:pt x="227" y="296"/>
                      <a:pt x="194" y="308"/>
                      <a:pt x="157" y="308"/>
                    </a:cubicBezTo>
                    <a:cubicBezTo>
                      <a:pt x="147" y="308"/>
                      <a:pt x="137" y="306"/>
                      <a:pt x="127" y="304"/>
                    </a:cubicBezTo>
                    <a:cubicBezTo>
                      <a:pt x="60" y="289"/>
                      <a:pt x="11" y="229"/>
                      <a:pt x="12" y="157"/>
                    </a:cubicBezTo>
                    <a:cubicBezTo>
                      <a:pt x="12" y="138"/>
                      <a:pt x="16" y="119"/>
                      <a:pt x="23" y="101"/>
                    </a:cubicBezTo>
                    <a:cubicBezTo>
                      <a:pt x="27" y="94"/>
                      <a:pt x="31" y="86"/>
                      <a:pt x="35" y="79"/>
                    </a:cubicBezTo>
                    <a:cubicBezTo>
                      <a:pt x="37" y="76"/>
                      <a:pt x="39" y="73"/>
                      <a:pt x="42" y="70"/>
                    </a:cubicBezTo>
                    <a:cubicBezTo>
                      <a:pt x="47" y="64"/>
                      <a:pt x="52" y="57"/>
                      <a:pt x="58" y="52"/>
                    </a:cubicBezTo>
                    <a:cubicBezTo>
                      <a:pt x="85" y="26"/>
                      <a:pt x="122" y="11"/>
                      <a:pt x="162" y="12"/>
                    </a:cubicBezTo>
                    <a:cubicBezTo>
                      <a:pt x="172" y="12"/>
                      <a:pt x="183" y="13"/>
                      <a:pt x="192" y="15"/>
                    </a:cubicBezTo>
                    <a:cubicBezTo>
                      <a:pt x="228" y="23"/>
                      <a:pt x="259" y="44"/>
                      <a:pt x="280" y="73"/>
                    </a:cubicBezTo>
                    <a:cubicBezTo>
                      <a:pt x="282" y="76"/>
                      <a:pt x="284" y="80"/>
                      <a:pt x="286" y="83"/>
                    </a:cubicBezTo>
                    <a:cubicBezTo>
                      <a:pt x="291" y="90"/>
                      <a:pt x="294" y="97"/>
                      <a:pt x="297" y="105"/>
                    </a:cubicBezTo>
                    <a:cubicBezTo>
                      <a:pt x="304" y="123"/>
                      <a:pt x="308" y="142"/>
                      <a:pt x="308" y="162"/>
                    </a:cubicBezTo>
                    <a:cubicBezTo>
                      <a:pt x="307" y="207"/>
                      <a:pt x="286" y="248"/>
                      <a:pt x="253" y="275"/>
                    </a:cubicBezTo>
                    <a:close/>
                    <a:moveTo>
                      <a:pt x="307" y="101"/>
                    </a:moveTo>
                    <a:cubicBezTo>
                      <a:pt x="304" y="93"/>
                      <a:pt x="300" y="85"/>
                      <a:pt x="295" y="77"/>
                    </a:cubicBezTo>
                    <a:cubicBezTo>
                      <a:pt x="293" y="73"/>
                      <a:pt x="291" y="70"/>
                      <a:pt x="289" y="67"/>
                    </a:cubicBezTo>
                    <a:cubicBezTo>
                      <a:pt x="266" y="36"/>
                      <a:pt x="233" y="13"/>
                      <a:pt x="195" y="5"/>
                    </a:cubicBezTo>
                    <a:cubicBezTo>
                      <a:pt x="184" y="2"/>
                      <a:pt x="173" y="1"/>
                      <a:pt x="162" y="1"/>
                    </a:cubicBezTo>
                    <a:cubicBezTo>
                      <a:pt x="120" y="0"/>
                      <a:pt x="81" y="16"/>
                      <a:pt x="51" y="44"/>
                    </a:cubicBezTo>
                    <a:cubicBezTo>
                      <a:pt x="45" y="50"/>
                      <a:pt x="39" y="56"/>
                      <a:pt x="33" y="63"/>
                    </a:cubicBezTo>
                    <a:cubicBezTo>
                      <a:pt x="31" y="67"/>
                      <a:pt x="28" y="70"/>
                      <a:pt x="26" y="74"/>
                    </a:cubicBezTo>
                    <a:cubicBezTo>
                      <a:pt x="22" y="81"/>
                      <a:pt x="17" y="89"/>
                      <a:pt x="14" y="97"/>
                    </a:cubicBezTo>
                    <a:cubicBezTo>
                      <a:pt x="6" y="116"/>
                      <a:pt x="1" y="136"/>
                      <a:pt x="1" y="157"/>
                    </a:cubicBezTo>
                    <a:cubicBezTo>
                      <a:pt x="0" y="232"/>
                      <a:pt x="52" y="298"/>
                      <a:pt x="124" y="314"/>
                    </a:cubicBezTo>
                    <a:cubicBezTo>
                      <a:pt x="135" y="317"/>
                      <a:pt x="146" y="318"/>
                      <a:pt x="157" y="318"/>
                    </a:cubicBezTo>
                    <a:cubicBezTo>
                      <a:pt x="194" y="319"/>
                      <a:pt x="231" y="306"/>
                      <a:pt x="260" y="283"/>
                    </a:cubicBezTo>
                    <a:cubicBezTo>
                      <a:pt x="296" y="253"/>
                      <a:pt x="318" y="209"/>
                      <a:pt x="318" y="162"/>
                    </a:cubicBezTo>
                    <a:cubicBezTo>
                      <a:pt x="319" y="141"/>
                      <a:pt x="315" y="121"/>
                      <a:pt x="307" y="101"/>
                    </a:cubicBezTo>
                    <a:close/>
                  </a:path>
                </a:pathLst>
              </a:custGeom>
              <a:solidFill>
                <a:srgbClr val="0014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2EEA7A7F-B298-B795-1C48-9F471EA6CA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5288" y="3108326"/>
                <a:ext cx="120650" cy="120650"/>
              </a:xfrm>
              <a:custGeom>
                <a:avLst/>
                <a:gdLst>
                  <a:gd name="T0" fmla="*/ 16 w 32"/>
                  <a:gd name="T1" fmla="*/ 0 h 32"/>
                  <a:gd name="T2" fmla="*/ 1 w 32"/>
                  <a:gd name="T3" fmla="*/ 15 h 32"/>
                  <a:gd name="T4" fmla="*/ 18 w 32"/>
                  <a:gd name="T5" fmla="*/ 31 h 32"/>
                  <a:gd name="T6" fmla="*/ 32 w 32"/>
                  <a:gd name="T7" fmla="*/ 16 h 32"/>
                  <a:gd name="T8" fmla="*/ 16 w 32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cubicBezTo>
                      <a:pt x="9" y="0"/>
                      <a:pt x="1" y="7"/>
                      <a:pt x="1" y="15"/>
                    </a:cubicBezTo>
                    <a:cubicBezTo>
                      <a:pt x="0" y="24"/>
                      <a:pt x="9" y="32"/>
                      <a:pt x="18" y="31"/>
                    </a:cubicBezTo>
                    <a:cubicBezTo>
                      <a:pt x="25" y="30"/>
                      <a:pt x="32" y="23"/>
                      <a:pt x="32" y="16"/>
                    </a:cubicBezTo>
                    <a:cubicBezTo>
                      <a:pt x="32" y="8"/>
                      <a:pt x="25" y="0"/>
                      <a:pt x="16" y="0"/>
                    </a:cubicBezTo>
                    <a:close/>
                  </a:path>
                </a:pathLst>
              </a:custGeom>
              <a:solidFill>
                <a:srgbClr val="0014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25">
                <a:extLst>
                  <a:ext uri="{FF2B5EF4-FFF2-40B4-BE49-F238E27FC236}">
                    <a16:creationId xmlns:a16="http://schemas.microsoft.com/office/drawing/2014/main" id="{BD5007BE-C8F5-C39E-10F9-A8C612912B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27725" y="3116263"/>
                <a:ext cx="120650" cy="120650"/>
              </a:xfrm>
              <a:custGeom>
                <a:avLst/>
                <a:gdLst>
                  <a:gd name="T0" fmla="*/ 16 w 32"/>
                  <a:gd name="T1" fmla="*/ 0 h 32"/>
                  <a:gd name="T2" fmla="*/ 0 w 32"/>
                  <a:gd name="T3" fmla="*/ 15 h 32"/>
                  <a:gd name="T4" fmla="*/ 14 w 32"/>
                  <a:gd name="T5" fmla="*/ 31 h 32"/>
                  <a:gd name="T6" fmla="*/ 31 w 32"/>
                  <a:gd name="T7" fmla="*/ 15 h 32"/>
                  <a:gd name="T8" fmla="*/ 16 w 32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16" y="0"/>
                    </a:moveTo>
                    <a:cubicBezTo>
                      <a:pt x="8" y="0"/>
                      <a:pt x="0" y="7"/>
                      <a:pt x="0" y="15"/>
                    </a:cubicBezTo>
                    <a:cubicBezTo>
                      <a:pt x="0" y="23"/>
                      <a:pt x="7" y="30"/>
                      <a:pt x="14" y="31"/>
                    </a:cubicBezTo>
                    <a:cubicBezTo>
                      <a:pt x="23" y="32"/>
                      <a:pt x="32" y="24"/>
                      <a:pt x="31" y="15"/>
                    </a:cubicBezTo>
                    <a:cubicBezTo>
                      <a:pt x="31" y="7"/>
                      <a:pt x="24" y="0"/>
                      <a:pt x="16" y="0"/>
                    </a:cubicBezTo>
                    <a:close/>
                  </a:path>
                </a:pathLst>
              </a:custGeom>
              <a:solidFill>
                <a:srgbClr val="0014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6">
                <a:extLst>
                  <a:ext uri="{FF2B5EF4-FFF2-40B4-BE49-F238E27FC236}">
                    <a16:creationId xmlns:a16="http://schemas.microsoft.com/office/drawing/2014/main" id="{C62AD432-1622-7CFB-4894-F95ECB8AF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1000" y="4421188"/>
                <a:ext cx="576263" cy="646113"/>
              </a:xfrm>
              <a:custGeom>
                <a:avLst/>
                <a:gdLst>
                  <a:gd name="T0" fmla="*/ 52 w 153"/>
                  <a:gd name="T1" fmla="*/ 169 h 171"/>
                  <a:gd name="T2" fmla="*/ 45 w 153"/>
                  <a:gd name="T3" fmla="*/ 168 h 171"/>
                  <a:gd name="T4" fmla="*/ 2 w 153"/>
                  <a:gd name="T5" fmla="*/ 102 h 171"/>
                  <a:gd name="T6" fmla="*/ 33 w 153"/>
                  <a:gd name="T7" fmla="*/ 52 h 171"/>
                  <a:gd name="T8" fmla="*/ 66 w 153"/>
                  <a:gd name="T9" fmla="*/ 7 h 171"/>
                  <a:gd name="T10" fmla="*/ 76 w 153"/>
                  <a:gd name="T11" fmla="*/ 1 h 171"/>
                  <a:gd name="T12" fmla="*/ 80 w 153"/>
                  <a:gd name="T13" fmla="*/ 4 h 171"/>
                  <a:gd name="T14" fmla="*/ 129 w 153"/>
                  <a:gd name="T15" fmla="*/ 139 h 171"/>
                  <a:gd name="T16" fmla="*/ 92 w 153"/>
                  <a:gd name="T17" fmla="*/ 168 h 171"/>
                  <a:gd name="T18" fmla="*/ 88 w 153"/>
                  <a:gd name="T19" fmla="*/ 169 h 171"/>
                  <a:gd name="T20" fmla="*/ 68 w 153"/>
                  <a:gd name="T21" fmla="*/ 171 h 171"/>
                  <a:gd name="T22" fmla="*/ 52 w 153"/>
                  <a:gd name="T23" fmla="*/ 16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3" h="171">
                    <a:moveTo>
                      <a:pt x="52" y="169"/>
                    </a:moveTo>
                    <a:cubicBezTo>
                      <a:pt x="49" y="169"/>
                      <a:pt x="47" y="168"/>
                      <a:pt x="45" y="168"/>
                    </a:cubicBezTo>
                    <a:cubicBezTo>
                      <a:pt x="16" y="158"/>
                      <a:pt x="0" y="133"/>
                      <a:pt x="2" y="102"/>
                    </a:cubicBezTo>
                    <a:cubicBezTo>
                      <a:pt x="4" y="79"/>
                      <a:pt x="18" y="66"/>
                      <a:pt x="33" y="52"/>
                    </a:cubicBezTo>
                    <a:cubicBezTo>
                      <a:pt x="45" y="40"/>
                      <a:pt x="58" y="28"/>
                      <a:pt x="66" y="7"/>
                    </a:cubicBezTo>
                    <a:cubicBezTo>
                      <a:pt x="68" y="3"/>
                      <a:pt x="72" y="0"/>
                      <a:pt x="76" y="1"/>
                    </a:cubicBezTo>
                    <a:cubicBezTo>
                      <a:pt x="78" y="2"/>
                      <a:pt x="79" y="2"/>
                      <a:pt x="80" y="4"/>
                    </a:cubicBezTo>
                    <a:cubicBezTo>
                      <a:pt x="109" y="35"/>
                      <a:pt x="153" y="93"/>
                      <a:pt x="129" y="139"/>
                    </a:cubicBezTo>
                    <a:cubicBezTo>
                      <a:pt x="121" y="153"/>
                      <a:pt x="108" y="163"/>
                      <a:pt x="92" y="168"/>
                    </a:cubicBezTo>
                    <a:cubicBezTo>
                      <a:pt x="91" y="168"/>
                      <a:pt x="90" y="169"/>
                      <a:pt x="88" y="169"/>
                    </a:cubicBezTo>
                    <a:cubicBezTo>
                      <a:pt x="82" y="171"/>
                      <a:pt x="75" y="171"/>
                      <a:pt x="68" y="171"/>
                    </a:cubicBezTo>
                    <a:cubicBezTo>
                      <a:pt x="62" y="171"/>
                      <a:pt x="57" y="171"/>
                      <a:pt x="52" y="169"/>
                    </a:cubicBezTo>
                  </a:path>
                </a:pathLst>
              </a:custGeom>
              <a:solidFill>
                <a:srgbClr val="FCC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F3B18FA4-67A0-F7A6-6BE4-E0B6466CF1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32438" y="4549776"/>
                <a:ext cx="403225" cy="498475"/>
              </a:xfrm>
              <a:custGeom>
                <a:avLst/>
                <a:gdLst>
                  <a:gd name="T0" fmla="*/ 71 w 107"/>
                  <a:gd name="T1" fmla="*/ 129 h 132"/>
                  <a:gd name="T2" fmla="*/ 68 w 107"/>
                  <a:gd name="T3" fmla="*/ 130 h 132"/>
                  <a:gd name="T4" fmla="*/ 49 w 107"/>
                  <a:gd name="T5" fmla="*/ 132 h 132"/>
                  <a:gd name="T6" fmla="*/ 28 w 107"/>
                  <a:gd name="T7" fmla="*/ 129 h 132"/>
                  <a:gd name="T8" fmla="*/ 14 w 107"/>
                  <a:gd name="T9" fmla="*/ 64 h 132"/>
                  <a:gd name="T10" fmla="*/ 55 w 107"/>
                  <a:gd name="T11" fmla="*/ 4 h 132"/>
                  <a:gd name="T12" fmla="*/ 61 w 107"/>
                  <a:gd name="T13" fmla="*/ 3 h 132"/>
                  <a:gd name="T14" fmla="*/ 71 w 107"/>
                  <a:gd name="T15" fmla="*/ 12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7" h="132">
                    <a:moveTo>
                      <a:pt x="71" y="129"/>
                    </a:moveTo>
                    <a:cubicBezTo>
                      <a:pt x="70" y="129"/>
                      <a:pt x="69" y="130"/>
                      <a:pt x="68" y="130"/>
                    </a:cubicBezTo>
                    <a:cubicBezTo>
                      <a:pt x="62" y="131"/>
                      <a:pt x="56" y="132"/>
                      <a:pt x="49" y="132"/>
                    </a:cubicBezTo>
                    <a:cubicBezTo>
                      <a:pt x="42" y="132"/>
                      <a:pt x="34" y="131"/>
                      <a:pt x="28" y="129"/>
                    </a:cubicBezTo>
                    <a:cubicBezTo>
                      <a:pt x="9" y="116"/>
                      <a:pt x="0" y="88"/>
                      <a:pt x="14" y="64"/>
                    </a:cubicBezTo>
                    <a:cubicBezTo>
                      <a:pt x="28" y="42"/>
                      <a:pt x="43" y="44"/>
                      <a:pt x="55" y="4"/>
                    </a:cubicBezTo>
                    <a:cubicBezTo>
                      <a:pt x="56" y="1"/>
                      <a:pt x="59" y="0"/>
                      <a:pt x="61" y="3"/>
                    </a:cubicBezTo>
                    <a:cubicBezTo>
                      <a:pt x="107" y="68"/>
                      <a:pt x="96" y="113"/>
                      <a:pt x="71" y="129"/>
                    </a:cubicBezTo>
                  </a:path>
                </a:pathLst>
              </a:custGeom>
              <a:solidFill>
                <a:srgbClr val="F08A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28">
                <a:extLst>
                  <a:ext uri="{FF2B5EF4-FFF2-40B4-BE49-F238E27FC236}">
                    <a16:creationId xmlns:a16="http://schemas.microsoft.com/office/drawing/2014/main" id="{AAA430CD-32E7-396D-C332-4BB1F7CB5EC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38775" y="4402138"/>
                <a:ext cx="584200" cy="687388"/>
              </a:xfrm>
              <a:custGeom>
                <a:avLst/>
                <a:gdLst>
                  <a:gd name="T0" fmla="*/ 83 w 155"/>
                  <a:gd name="T1" fmla="*/ 1 h 182"/>
                  <a:gd name="T2" fmla="*/ 83 w 155"/>
                  <a:gd name="T3" fmla="*/ 1 h 182"/>
                  <a:gd name="T4" fmla="*/ 67 w 155"/>
                  <a:gd name="T5" fmla="*/ 10 h 182"/>
                  <a:gd name="T6" fmla="*/ 35 w 155"/>
                  <a:gd name="T7" fmla="*/ 53 h 182"/>
                  <a:gd name="T8" fmla="*/ 3 w 155"/>
                  <a:gd name="T9" fmla="*/ 107 h 182"/>
                  <a:gd name="T10" fmla="*/ 49 w 155"/>
                  <a:gd name="T11" fmla="*/ 178 h 182"/>
                  <a:gd name="T12" fmla="*/ 56 w 155"/>
                  <a:gd name="T13" fmla="*/ 180 h 182"/>
                  <a:gd name="T14" fmla="*/ 74 w 155"/>
                  <a:gd name="T15" fmla="*/ 182 h 182"/>
                  <a:gd name="T16" fmla="*/ 96 w 155"/>
                  <a:gd name="T17" fmla="*/ 179 h 182"/>
                  <a:gd name="T18" fmla="*/ 100 w 155"/>
                  <a:gd name="T19" fmla="*/ 178 h 182"/>
                  <a:gd name="T20" fmla="*/ 140 w 155"/>
                  <a:gd name="T21" fmla="*/ 146 h 182"/>
                  <a:gd name="T22" fmla="*/ 90 w 155"/>
                  <a:gd name="T23" fmla="*/ 5 h 182"/>
                  <a:gd name="T24" fmla="*/ 83 w 155"/>
                  <a:gd name="T25" fmla="*/ 1 h 182"/>
                  <a:gd name="T26" fmla="*/ 81 w 155"/>
                  <a:gd name="T27" fmla="*/ 11 h 182"/>
                  <a:gd name="T28" fmla="*/ 82 w 155"/>
                  <a:gd name="T29" fmla="*/ 12 h 182"/>
                  <a:gd name="T30" fmla="*/ 130 w 155"/>
                  <a:gd name="T31" fmla="*/ 141 h 182"/>
                  <a:gd name="T32" fmla="*/ 96 w 155"/>
                  <a:gd name="T33" fmla="*/ 168 h 182"/>
                  <a:gd name="T34" fmla="*/ 93 w 155"/>
                  <a:gd name="T35" fmla="*/ 169 h 182"/>
                  <a:gd name="T36" fmla="*/ 74 w 155"/>
                  <a:gd name="T37" fmla="*/ 171 h 182"/>
                  <a:gd name="T38" fmla="*/ 59 w 155"/>
                  <a:gd name="T39" fmla="*/ 169 h 182"/>
                  <a:gd name="T40" fmla="*/ 53 w 155"/>
                  <a:gd name="T41" fmla="*/ 168 h 182"/>
                  <a:gd name="T42" fmla="*/ 13 w 155"/>
                  <a:gd name="T43" fmla="*/ 108 h 182"/>
                  <a:gd name="T44" fmla="*/ 77 w 155"/>
                  <a:gd name="T45" fmla="*/ 13 h 182"/>
                  <a:gd name="T46" fmla="*/ 81 w 155"/>
                  <a:gd name="T47" fmla="*/ 1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5" h="182">
                    <a:moveTo>
                      <a:pt x="83" y="1"/>
                    </a:moveTo>
                    <a:cubicBezTo>
                      <a:pt x="83" y="1"/>
                      <a:pt x="83" y="1"/>
                      <a:pt x="83" y="1"/>
                    </a:cubicBezTo>
                    <a:cubicBezTo>
                      <a:pt x="77" y="0"/>
                      <a:pt x="70" y="3"/>
                      <a:pt x="67" y="10"/>
                    </a:cubicBezTo>
                    <a:cubicBezTo>
                      <a:pt x="60" y="30"/>
                      <a:pt x="47" y="42"/>
                      <a:pt x="35" y="53"/>
                    </a:cubicBezTo>
                    <a:cubicBezTo>
                      <a:pt x="20" y="67"/>
                      <a:pt x="5" y="81"/>
                      <a:pt x="3" y="107"/>
                    </a:cubicBezTo>
                    <a:cubicBezTo>
                      <a:pt x="0" y="140"/>
                      <a:pt x="18" y="167"/>
                      <a:pt x="49" y="178"/>
                    </a:cubicBezTo>
                    <a:cubicBezTo>
                      <a:pt x="52" y="178"/>
                      <a:pt x="54" y="179"/>
                      <a:pt x="56" y="180"/>
                    </a:cubicBezTo>
                    <a:cubicBezTo>
                      <a:pt x="62" y="181"/>
                      <a:pt x="68" y="182"/>
                      <a:pt x="74" y="182"/>
                    </a:cubicBezTo>
                    <a:cubicBezTo>
                      <a:pt x="81" y="182"/>
                      <a:pt x="89" y="181"/>
                      <a:pt x="96" y="179"/>
                    </a:cubicBezTo>
                    <a:cubicBezTo>
                      <a:pt x="97" y="179"/>
                      <a:pt x="98" y="179"/>
                      <a:pt x="100" y="178"/>
                    </a:cubicBezTo>
                    <a:cubicBezTo>
                      <a:pt x="117" y="173"/>
                      <a:pt x="131" y="161"/>
                      <a:pt x="140" y="146"/>
                    </a:cubicBezTo>
                    <a:cubicBezTo>
                      <a:pt x="153" y="121"/>
                      <a:pt x="155" y="76"/>
                      <a:pt x="90" y="5"/>
                    </a:cubicBezTo>
                    <a:cubicBezTo>
                      <a:pt x="88" y="3"/>
                      <a:pt x="86" y="2"/>
                      <a:pt x="83" y="1"/>
                    </a:cubicBezTo>
                    <a:moveTo>
                      <a:pt x="81" y="11"/>
                    </a:moveTo>
                    <a:cubicBezTo>
                      <a:pt x="81" y="12"/>
                      <a:pt x="82" y="12"/>
                      <a:pt x="82" y="12"/>
                    </a:cubicBezTo>
                    <a:cubicBezTo>
                      <a:pt x="114" y="47"/>
                      <a:pt x="152" y="101"/>
                      <a:pt x="130" y="141"/>
                    </a:cubicBezTo>
                    <a:cubicBezTo>
                      <a:pt x="123" y="154"/>
                      <a:pt x="110" y="164"/>
                      <a:pt x="96" y="168"/>
                    </a:cubicBezTo>
                    <a:cubicBezTo>
                      <a:pt x="95" y="168"/>
                      <a:pt x="94" y="169"/>
                      <a:pt x="93" y="169"/>
                    </a:cubicBezTo>
                    <a:cubicBezTo>
                      <a:pt x="87" y="170"/>
                      <a:pt x="81" y="171"/>
                      <a:pt x="74" y="171"/>
                    </a:cubicBezTo>
                    <a:cubicBezTo>
                      <a:pt x="69" y="171"/>
                      <a:pt x="64" y="170"/>
                      <a:pt x="59" y="169"/>
                    </a:cubicBezTo>
                    <a:cubicBezTo>
                      <a:pt x="57" y="169"/>
                      <a:pt x="55" y="168"/>
                      <a:pt x="53" y="168"/>
                    </a:cubicBezTo>
                    <a:cubicBezTo>
                      <a:pt x="28" y="159"/>
                      <a:pt x="11" y="137"/>
                      <a:pt x="13" y="108"/>
                    </a:cubicBezTo>
                    <a:cubicBezTo>
                      <a:pt x="17" y="67"/>
                      <a:pt x="60" y="61"/>
                      <a:pt x="77" y="13"/>
                    </a:cubicBezTo>
                    <a:cubicBezTo>
                      <a:pt x="78" y="12"/>
                      <a:pt x="79" y="11"/>
                      <a:pt x="81" y="11"/>
                    </a:cubicBezTo>
                  </a:path>
                </a:pathLst>
              </a:custGeom>
              <a:solidFill>
                <a:srgbClr val="0014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29">
                <a:extLst>
                  <a:ext uri="{FF2B5EF4-FFF2-40B4-BE49-F238E27FC236}">
                    <a16:creationId xmlns:a16="http://schemas.microsoft.com/office/drawing/2014/main" id="{0E9FA6E2-168C-5488-BC47-979341F099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2413" y="5006976"/>
                <a:ext cx="765175" cy="241300"/>
              </a:xfrm>
              <a:custGeom>
                <a:avLst/>
                <a:gdLst>
                  <a:gd name="T0" fmla="*/ 203 w 203"/>
                  <a:gd name="T1" fmla="*/ 64 h 64"/>
                  <a:gd name="T2" fmla="*/ 0 w 203"/>
                  <a:gd name="T3" fmla="*/ 62 h 64"/>
                  <a:gd name="T4" fmla="*/ 8 w 203"/>
                  <a:gd name="T5" fmla="*/ 16 h 64"/>
                  <a:gd name="T6" fmla="*/ 27 w 203"/>
                  <a:gd name="T7" fmla="*/ 0 h 64"/>
                  <a:gd name="T8" fmla="*/ 178 w 203"/>
                  <a:gd name="T9" fmla="*/ 2 h 64"/>
                  <a:gd name="T10" fmla="*/ 197 w 203"/>
                  <a:gd name="T11" fmla="*/ 18 h 64"/>
                  <a:gd name="T12" fmla="*/ 203 w 203"/>
                  <a:gd name="T13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3" h="64">
                    <a:moveTo>
                      <a:pt x="203" y="64"/>
                    </a:moveTo>
                    <a:cubicBezTo>
                      <a:pt x="0" y="62"/>
                      <a:pt x="0" y="62"/>
                      <a:pt x="0" y="6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9" y="6"/>
                      <a:pt x="17" y="0"/>
                      <a:pt x="27" y="0"/>
                    </a:cubicBezTo>
                    <a:cubicBezTo>
                      <a:pt x="178" y="2"/>
                      <a:pt x="178" y="2"/>
                      <a:pt x="178" y="2"/>
                    </a:cubicBezTo>
                    <a:cubicBezTo>
                      <a:pt x="187" y="2"/>
                      <a:pt x="195" y="9"/>
                      <a:pt x="197" y="18"/>
                    </a:cubicBezTo>
                    <a:cubicBezTo>
                      <a:pt x="203" y="64"/>
                      <a:pt x="203" y="64"/>
                      <a:pt x="203" y="64"/>
                    </a:cubicBezTo>
                  </a:path>
                </a:pathLst>
              </a:custGeom>
              <a:solidFill>
                <a:srgbClr val="6555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30">
                <a:extLst>
                  <a:ext uri="{FF2B5EF4-FFF2-40B4-BE49-F238E27FC236}">
                    <a16:creationId xmlns:a16="http://schemas.microsoft.com/office/drawing/2014/main" id="{DAFBA070-5050-1B1A-FE84-D757FD13AF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0550" y="2322513"/>
                <a:ext cx="328613" cy="328613"/>
              </a:xfrm>
              <a:custGeom>
                <a:avLst/>
                <a:gdLst>
                  <a:gd name="T0" fmla="*/ 87 w 87"/>
                  <a:gd name="T1" fmla="*/ 44 h 87"/>
                  <a:gd name="T2" fmla="*/ 74 w 87"/>
                  <a:gd name="T3" fmla="*/ 74 h 87"/>
                  <a:gd name="T4" fmla="*/ 72 w 87"/>
                  <a:gd name="T5" fmla="*/ 76 h 87"/>
                  <a:gd name="T6" fmla="*/ 43 w 87"/>
                  <a:gd name="T7" fmla="*/ 87 h 87"/>
                  <a:gd name="T8" fmla="*/ 0 w 87"/>
                  <a:gd name="T9" fmla="*/ 43 h 87"/>
                  <a:gd name="T10" fmla="*/ 16 w 87"/>
                  <a:gd name="T11" fmla="*/ 10 h 87"/>
                  <a:gd name="T12" fmla="*/ 16 w 87"/>
                  <a:gd name="T13" fmla="*/ 10 h 87"/>
                  <a:gd name="T14" fmla="*/ 44 w 87"/>
                  <a:gd name="T15" fmla="*/ 0 h 87"/>
                  <a:gd name="T16" fmla="*/ 87 w 87"/>
                  <a:gd name="T17" fmla="*/ 44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87">
                    <a:moveTo>
                      <a:pt x="87" y="44"/>
                    </a:moveTo>
                    <a:cubicBezTo>
                      <a:pt x="86" y="56"/>
                      <a:pt x="82" y="66"/>
                      <a:pt x="74" y="74"/>
                    </a:cubicBezTo>
                    <a:cubicBezTo>
                      <a:pt x="73" y="75"/>
                      <a:pt x="72" y="75"/>
                      <a:pt x="72" y="76"/>
                    </a:cubicBezTo>
                    <a:cubicBezTo>
                      <a:pt x="64" y="83"/>
                      <a:pt x="54" y="87"/>
                      <a:pt x="43" y="87"/>
                    </a:cubicBezTo>
                    <a:cubicBezTo>
                      <a:pt x="19" y="86"/>
                      <a:pt x="0" y="67"/>
                      <a:pt x="0" y="43"/>
                    </a:cubicBezTo>
                    <a:cubicBezTo>
                      <a:pt x="0" y="30"/>
                      <a:pt x="6" y="18"/>
                      <a:pt x="16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24" y="4"/>
                      <a:pt x="34" y="0"/>
                      <a:pt x="44" y="0"/>
                    </a:cubicBezTo>
                    <a:cubicBezTo>
                      <a:pt x="68" y="0"/>
                      <a:pt x="87" y="20"/>
                      <a:pt x="87" y="44"/>
                    </a:cubicBezTo>
                  </a:path>
                </a:pathLst>
              </a:custGeom>
              <a:solidFill>
                <a:srgbClr val="6555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1">
                <a:extLst>
                  <a:ext uri="{FF2B5EF4-FFF2-40B4-BE49-F238E27FC236}">
                    <a16:creationId xmlns:a16="http://schemas.microsoft.com/office/drawing/2014/main" id="{1CF91D05-0A6D-3955-BDF7-A1F0E4D08B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9275" y="5224463"/>
                <a:ext cx="2146300" cy="333375"/>
              </a:xfrm>
              <a:custGeom>
                <a:avLst/>
                <a:gdLst>
                  <a:gd name="T0" fmla="*/ 552 w 569"/>
                  <a:gd name="T1" fmla="*/ 8 h 88"/>
                  <a:gd name="T2" fmla="*/ 84 w 569"/>
                  <a:gd name="T3" fmla="*/ 1 h 88"/>
                  <a:gd name="T4" fmla="*/ 18 w 569"/>
                  <a:gd name="T5" fmla="*/ 0 h 88"/>
                  <a:gd name="T6" fmla="*/ 1 w 569"/>
                  <a:gd name="T7" fmla="*/ 17 h 88"/>
                  <a:gd name="T8" fmla="*/ 0 w 569"/>
                  <a:gd name="T9" fmla="*/ 62 h 88"/>
                  <a:gd name="T10" fmla="*/ 17 w 569"/>
                  <a:gd name="T11" fmla="*/ 80 h 88"/>
                  <a:gd name="T12" fmla="*/ 550 w 569"/>
                  <a:gd name="T13" fmla="*/ 88 h 88"/>
                  <a:gd name="T14" fmla="*/ 568 w 569"/>
                  <a:gd name="T15" fmla="*/ 70 h 88"/>
                  <a:gd name="T16" fmla="*/ 569 w 569"/>
                  <a:gd name="T17" fmla="*/ 44 h 88"/>
                  <a:gd name="T18" fmla="*/ 569 w 569"/>
                  <a:gd name="T19" fmla="*/ 25 h 88"/>
                  <a:gd name="T20" fmla="*/ 552 w 569"/>
                  <a:gd name="T21" fmla="*/ 8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9" h="88">
                    <a:moveTo>
                      <a:pt x="552" y="8"/>
                    </a:moveTo>
                    <a:cubicBezTo>
                      <a:pt x="84" y="1"/>
                      <a:pt x="84" y="1"/>
                      <a:pt x="84" y="1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9" y="0"/>
                      <a:pt x="1" y="8"/>
                      <a:pt x="1" y="17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0" y="72"/>
                      <a:pt x="8" y="80"/>
                      <a:pt x="17" y="80"/>
                    </a:cubicBezTo>
                    <a:cubicBezTo>
                      <a:pt x="550" y="88"/>
                      <a:pt x="550" y="88"/>
                      <a:pt x="550" y="88"/>
                    </a:cubicBezTo>
                    <a:cubicBezTo>
                      <a:pt x="560" y="88"/>
                      <a:pt x="568" y="80"/>
                      <a:pt x="568" y="70"/>
                    </a:cubicBezTo>
                    <a:cubicBezTo>
                      <a:pt x="569" y="44"/>
                      <a:pt x="569" y="44"/>
                      <a:pt x="569" y="44"/>
                    </a:cubicBezTo>
                    <a:cubicBezTo>
                      <a:pt x="569" y="25"/>
                      <a:pt x="569" y="25"/>
                      <a:pt x="569" y="25"/>
                    </a:cubicBezTo>
                    <a:cubicBezTo>
                      <a:pt x="569" y="16"/>
                      <a:pt x="561" y="8"/>
                      <a:pt x="552" y="8"/>
                    </a:cubicBezTo>
                  </a:path>
                </a:pathLst>
              </a:custGeom>
              <a:solidFill>
                <a:srgbClr val="3121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2">
                <a:extLst>
                  <a:ext uri="{FF2B5EF4-FFF2-40B4-BE49-F238E27FC236}">
                    <a16:creationId xmlns:a16="http://schemas.microsoft.com/office/drawing/2014/main" id="{EEBC3082-196E-3A5F-58E9-4B39FB76C2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4013" y="2382838"/>
                <a:ext cx="674688" cy="223838"/>
              </a:xfrm>
              <a:custGeom>
                <a:avLst/>
                <a:gdLst>
                  <a:gd name="T0" fmla="*/ 179 w 179"/>
                  <a:gd name="T1" fmla="*/ 31 h 59"/>
                  <a:gd name="T2" fmla="*/ 178 w 179"/>
                  <a:gd name="T3" fmla="*/ 39 h 59"/>
                  <a:gd name="T4" fmla="*/ 150 w 179"/>
                  <a:gd name="T5" fmla="*/ 59 h 59"/>
                  <a:gd name="T6" fmla="*/ 29 w 179"/>
                  <a:gd name="T7" fmla="*/ 58 h 59"/>
                  <a:gd name="T8" fmla="*/ 9 w 179"/>
                  <a:gd name="T9" fmla="*/ 49 h 59"/>
                  <a:gd name="T10" fmla="*/ 0 w 179"/>
                  <a:gd name="T11" fmla="*/ 28 h 59"/>
                  <a:gd name="T12" fmla="*/ 15 w 179"/>
                  <a:gd name="T13" fmla="*/ 3 h 59"/>
                  <a:gd name="T14" fmla="*/ 30 w 179"/>
                  <a:gd name="T15" fmla="*/ 0 h 59"/>
                  <a:gd name="T16" fmla="*/ 151 w 179"/>
                  <a:gd name="T17" fmla="*/ 2 h 59"/>
                  <a:gd name="T18" fmla="*/ 171 w 179"/>
                  <a:gd name="T19" fmla="*/ 10 h 59"/>
                  <a:gd name="T20" fmla="*/ 179 w 179"/>
                  <a:gd name="T21" fmla="*/ 3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9" h="59">
                    <a:moveTo>
                      <a:pt x="179" y="31"/>
                    </a:moveTo>
                    <a:cubicBezTo>
                      <a:pt x="179" y="34"/>
                      <a:pt x="178" y="37"/>
                      <a:pt x="178" y="39"/>
                    </a:cubicBezTo>
                    <a:cubicBezTo>
                      <a:pt x="174" y="51"/>
                      <a:pt x="163" y="59"/>
                      <a:pt x="150" y="59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1" y="57"/>
                      <a:pt x="14" y="54"/>
                      <a:pt x="9" y="49"/>
                    </a:cubicBezTo>
                    <a:cubicBezTo>
                      <a:pt x="3" y="44"/>
                      <a:pt x="0" y="36"/>
                      <a:pt x="0" y="28"/>
                    </a:cubicBezTo>
                    <a:cubicBezTo>
                      <a:pt x="1" y="18"/>
                      <a:pt x="7" y="8"/>
                      <a:pt x="15" y="3"/>
                    </a:cubicBezTo>
                    <a:cubicBezTo>
                      <a:pt x="20" y="1"/>
                      <a:pt x="25" y="0"/>
                      <a:pt x="30" y="0"/>
                    </a:cubicBezTo>
                    <a:cubicBezTo>
                      <a:pt x="151" y="2"/>
                      <a:pt x="151" y="2"/>
                      <a:pt x="151" y="2"/>
                    </a:cubicBezTo>
                    <a:cubicBezTo>
                      <a:pt x="159" y="2"/>
                      <a:pt x="166" y="5"/>
                      <a:pt x="171" y="10"/>
                    </a:cubicBezTo>
                    <a:cubicBezTo>
                      <a:pt x="176" y="16"/>
                      <a:pt x="179" y="23"/>
                      <a:pt x="179" y="31"/>
                    </a:cubicBezTo>
                  </a:path>
                </a:pathLst>
              </a:custGeom>
              <a:solidFill>
                <a:srgbClr val="3121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3">
                <a:extLst>
                  <a:ext uri="{FF2B5EF4-FFF2-40B4-BE49-F238E27FC236}">
                    <a16:creationId xmlns:a16="http://schemas.microsoft.com/office/drawing/2014/main" id="{5E12F430-14AA-2288-C152-27F3658BB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825" y="2212976"/>
                <a:ext cx="169863" cy="514350"/>
              </a:xfrm>
              <a:custGeom>
                <a:avLst/>
                <a:gdLst>
                  <a:gd name="T0" fmla="*/ 1 w 45"/>
                  <a:gd name="T1" fmla="*/ 22 h 136"/>
                  <a:gd name="T2" fmla="*/ 0 w 45"/>
                  <a:gd name="T3" fmla="*/ 114 h 136"/>
                  <a:gd name="T4" fmla="*/ 22 w 45"/>
                  <a:gd name="T5" fmla="*/ 136 h 136"/>
                  <a:gd name="T6" fmla="*/ 22 w 45"/>
                  <a:gd name="T7" fmla="*/ 136 h 136"/>
                  <a:gd name="T8" fmla="*/ 44 w 45"/>
                  <a:gd name="T9" fmla="*/ 114 h 136"/>
                  <a:gd name="T10" fmla="*/ 45 w 45"/>
                  <a:gd name="T11" fmla="*/ 22 h 136"/>
                  <a:gd name="T12" fmla="*/ 24 w 45"/>
                  <a:gd name="T13" fmla="*/ 0 h 136"/>
                  <a:gd name="T14" fmla="*/ 1 w 45"/>
                  <a:gd name="T15" fmla="*/ 22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" h="136">
                    <a:moveTo>
                      <a:pt x="1" y="22"/>
                    </a:move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26"/>
                      <a:pt x="10" y="136"/>
                      <a:pt x="22" y="136"/>
                    </a:cubicBezTo>
                    <a:cubicBezTo>
                      <a:pt x="22" y="136"/>
                      <a:pt x="22" y="136"/>
                      <a:pt x="22" y="136"/>
                    </a:cubicBezTo>
                    <a:cubicBezTo>
                      <a:pt x="34" y="136"/>
                      <a:pt x="44" y="126"/>
                      <a:pt x="44" y="114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45" y="10"/>
                      <a:pt x="36" y="0"/>
                      <a:pt x="24" y="0"/>
                    </a:cubicBezTo>
                    <a:cubicBezTo>
                      <a:pt x="12" y="0"/>
                      <a:pt x="2" y="10"/>
                      <a:pt x="1" y="22"/>
                    </a:cubicBezTo>
                    <a:close/>
                  </a:path>
                </a:pathLst>
              </a:custGeom>
              <a:solidFill>
                <a:srgbClr val="3121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Freeform 34">
                <a:extLst>
                  <a:ext uri="{FF2B5EF4-FFF2-40B4-BE49-F238E27FC236}">
                    <a16:creationId xmlns:a16="http://schemas.microsoft.com/office/drawing/2014/main" id="{B1E705F7-9272-6E9E-8924-30170D31AD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32413" y="5006976"/>
                <a:ext cx="636588" cy="241300"/>
              </a:xfrm>
              <a:custGeom>
                <a:avLst/>
                <a:gdLst>
                  <a:gd name="T0" fmla="*/ 0 w 169"/>
                  <a:gd name="T1" fmla="*/ 62 h 64"/>
                  <a:gd name="T2" fmla="*/ 8 w 169"/>
                  <a:gd name="T3" fmla="*/ 16 h 64"/>
                  <a:gd name="T4" fmla="*/ 8 w 169"/>
                  <a:gd name="T5" fmla="*/ 15 h 64"/>
                  <a:gd name="T6" fmla="*/ 8 w 169"/>
                  <a:gd name="T7" fmla="*/ 16 h 64"/>
                  <a:gd name="T8" fmla="*/ 0 w 169"/>
                  <a:gd name="T9" fmla="*/ 62 h 64"/>
                  <a:gd name="T10" fmla="*/ 169 w 169"/>
                  <a:gd name="T11" fmla="*/ 64 h 64"/>
                  <a:gd name="T12" fmla="*/ 169 w 169"/>
                  <a:gd name="T13" fmla="*/ 64 h 64"/>
                  <a:gd name="T14" fmla="*/ 32 w 169"/>
                  <a:gd name="T15" fmla="*/ 62 h 64"/>
                  <a:gd name="T16" fmla="*/ 0 w 169"/>
                  <a:gd name="T17" fmla="*/ 62 h 64"/>
                  <a:gd name="T18" fmla="*/ 27 w 169"/>
                  <a:gd name="T19" fmla="*/ 0 h 64"/>
                  <a:gd name="T20" fmla="*/ 49 w 169"/>
                  <a:gd name="T21" fmla="*/ 0 h 64"/>
                  <a:gd name="T22" fmla="*/ 49 w 169"/>
                  <a:gd name="T23" fmla="*/ 0 h 64"/>
                  <a:gd name="T24" fmla="*/ 27 w 169"/>
                  <a:gd name="T25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" h="64">
                    <a:moveTo>
                      <a:pt x="0" y="6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6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169" y="64"/>
                      <a:pt x="169" y="64"/>
                      <a:pt x="169" y="64"/>
                    </a:cubicBezTo>
                    <a:cubicBezTo>
                      <a:pt x="169" y="64"/>
                      <a:pt x="169" y="64"/>
                      <a:pt x="169" y="64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0" y="62"/>
                      <a:pt x="0" y="62"/>
                      <a:pt x="0" y="62"/>
                    </a:cubicBezTo>
                    <a:moveTo>
                      <a:pt x="27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27" y="0"/>
                      <a:pt x="27" y="0"/>
                      <a:pt x="27" y="0"/>
                    </a:cubicBezTo>
                  </a:path>
                </a:pathLst>
              </a:custGeom>
              <a:solidFill>
                <a:srgbClr val="C2C8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35">
                <a:extLst>
                  <a:ext uri="{FF2B5EF4-FFF2-40B4-BE49-F238E27FC236}">
                    <a16:creationId xmlns:a16="http://schemas.microsoft.com/office/drawing/2014/main" id="{40075847-A3AF-89E2-40EE-82AB553980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1650" y="5006976"/>
                <a:ext cx="25400" cy="3175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0 h 2"/>
                  <a:gd name="T4" fmla="*/ 16 w 16"/>
                  <a:gd name="T5" fmla="*/ 2 h 2"/>
                  <a:gd name="T6" fmla="*/ 16 w 16"/>
                  <a:gd name="T7" fmla="*/ 2 h 2"/>
                  <a:gd name="T8" fmla="*/ 0 w 1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0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4A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6">
                <a:extLst>
                  <a:ext uri="{FF2B5EF4-FFF2-40B4-BE49-F238E27FC236}">
                    <a16:creationId xmlns:a16="http://schemas.microsoft.com/office/drawing/2014/main" id="{386596C7-1657-5E33-5391-CB0E3F78F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81650" y="5006976"/>
                <a:ext cx="25400" cy="3175"/>
              </a:xfrm>
              <a:custGeom>
                <a:avLst/>
                <a:gdLst>
                  <a:gd name="T0" fmla="*/ 0 w 16"/>
                  <a:gd name="T1" fmla="*/ 0 h 2"/>
                  <a:gd name="T2" fmla="*/ 0 w 16"/>
                  <a:gd name="T3" fmla="*/ 0 h 2"/>
                  <a:gd name="T4" fmla="*/ 16 w 16"/>
                  <a:gd name="T5" fmla="*/ 2 h 2"/>
                  <a:gd name="T6" fmla="*/ 16 w 16"/>
                  <a:gd name="T7" fmla="*/ 2 h 2"/>
                  <a:gd name="T8" fmla="*/ 0 w 1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0" y="0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Rectangle 37">
                <a:extLst>
                  <a:ext uri="{FF2B5EF4-FFF2-40B4-BE49-F238E27FC236}">
                    <a16:creationId xmlns:a16="http://schemas.microsoft.com/office/drawing/2014/main" id="{93CDDC13-5CCD-5C87-4F76-3904FA54CB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7050" y="5010151"/>
                <a:ext cx="53975" cy="1588"/>
              </a:xfrm>
              <a:prstGeom prst="rect">
                <a:avLst/>
              </a:prstGeom>
              <a:solidFill>
                <a:srgbClr val="C874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Rectangle 38">
                <a:extLst>
                  <a:ext uri="{FF2B5EF4-FFF2-40B4-BE49-F238E27FC236}">
                    <a16:creationId xmlns:a16="http://schemas.microsoft.com/office/drawing/2014/main" id="{52069DB9-50FC-A5AB-1DA8-4CE25BCFF5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07050" y="5010151"/>
                <a:ext cx="53975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Rectangle 39">
                <a:extLst>
                  <a:ext uri="{FF2B5EF4-FFF2-40B4-BE49-F238E27FC236}">
                    <a16:creationId xmlns:a16="http://schemas.microsoft.com/office/drawing/2014/main" id="{0C3D2251-94B4-37BD-4C45-ABC1A446A1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6563" y="5006976"/>
                <a:ext cx="65088" cy="1588"/>
              </a:xfrm>
              <a:prstGeom prst="rect">
                <a:avLst/>
              </a:prstGeom>
              <a:solidFill>
                <a:srgbClr val="0014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Rectangle 40">
                <a:extLst>
                  <a:ext uri="{FF2B5EF4-FFF2-40B4-BE49-F238E27FC236}">
                    <a16:creationId xmlns:a16="http://schemas.microsoft.com/office/drawing/2014/main" id="{1A2DCA48-C39F-3297-7828-6EE946EB7B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6563" y="5006976"/>
                <a:ext cx="65088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41">
                <a:extLst>
                  <a:ext uri="{FF2B5EF4-FFF2-40B4-BE49-F238E27FC236}">
                    <a16:creationId xmlns:a16="http://schemas.microsoft.com/office/drawing/2014/main" id="{ED0F25BF-5D49-01B9-26AC-D7326B592B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2413" y="5006976"/>
                <a:ext cx="636588" cy="241300"/>
              </a:xfrm>
              <a:custGeom>
                <a:avLst/>
                <a:gdLst>
                  <a:gd name="T0" fmla="*/ 0 w 169"/>
                  <a:gd name="T1" fmla="*/ 62 h 64"/>
                  <a:gd name="T2" fmla="*/ 8 w 169"/>
                  <a:gd name="T3" fmla="*/ 16 h 64"/>
                  <a:gd name="T4" fmla="*/ 8 w 169"/>
                  <a:gd name="T5" fmla="*/ 15 h 64"/>
                  <a:gd name="T6" fmla="*/ 27 w 169"/>
                  <a:gd name="T7" fmla="*/ 0 h 64"/>
                  <a:gd name="T8" fmla="*/ 27 w 169"/>
                  <a:gd name="T9" fmla="*/ 0 h 64"/>
                  <a:gd name="T10" fmla="*/ 49 w 169"/>
                  <a:gd name="T11" fmla="*/ 0 h 64"/>
                  <a:gd name="T12" fmla="*/ 66 w 169"/>
                  <a:gd name="T13" fmla="*/ 0 h 64"/>
                  <a:gd name="T14" fmla="*/ 73 w 169"/>
                  <a:gd name="T15" fmla="*/ 1 h 64"/>
                  <a:gd name="T16" fmla="*/ 87 w 169"/>
                  <a:gd name="T17" fmla="*/ 1 h 64"/>
                  <a:gd name="T18" fmla="*/ 169 w 169"/>
                  <a:gd name="T19" fmla="*/ 64 h 64"/>
                  <a:gd name="T20" fmla="*/ 0 w 169"/>
                  <a:gd name="T21" fmla="*/ 62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" h="64">
                    <a:moveTo>
                      <a:pt x="0" y="6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6"/>
                      <a:pt x="18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87" y="1"/>
                      <a:pt x="87" y="1"/>
                      <a:pt x="87" y="1"/>
                    </a:cubicBezTo>
                    <a:cubicBezTo>
                      <a:pt x="98" y="19"/>
                      <a:pt x="122" y="45"/>
                      <a:pt x="169" y="64"/>
                    </a:cubicBezTo>
                    <a:cubicBezTo>
                      <a:pt x="0" y="62"/>
                      <a:pt x="0" y="62"/>
                      <a:pt x="0" y="62"/>
                    </a:cubicBezTo>
                  </a:path>
                </a:pathLst>
              </a:custGeom>
              <a:solidFill>
                <a:srgbClr val="4A44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42">
                <a:extLst>
                  <a:ext uri="{FF2B5EF4-FFF2-40B4-BE49-F238E27FC236}">
                    <a16:creationId xmlns:a16="http://schemas.microsoft.com/office/drawing/2014/main" id="{CDC69D16-3514-BECD-15A1-F63F08160C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53063" y="5240338"/>
                <a:ext cx="515938" cy="7938"/>
              </a:xfrm>
              <a:custGeom>
                <a:avLst/>
                <a:gdLst>
                  <a:gd name="T0" fmla="*/ 0 w 137"/>
                  <a:gd name="T1" fmla="*/ 0 h 2"/>
                  <a:gd name="T2" fmla="*/ 137 w 137"/>
                  <a:gd name="T3" fmla="*/ 2 h 2"/>
                  <a:gd name="T4" fmla="*/ 137 w 137"/>
                  <a:gd name="T5" fmla="*/ 2 h 2"/>
                  <a:gd name="T6" fmla="*/ 0 w 137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7" h="2">
                    <a:moveTo>
                      <a:pt x="0" y="0"/>
                    </a:moveTo>
                    <a:cubicBezTo>
                      <a:pt x="137" y="2"/>
                      <a:pt x="137" y="2"/>
                      <a:pt x="137" y="2"/>
                    </a:cubicBezTo>
                    <a:cubicBezTo>
                      <a:pt x="137" y="2"/>
                      <a:pt x="137" y="2"/>
                      <a:pt x="137" y="2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2C1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43">
                <a:extLst>
                  <a:ext uri="{FF2B5EF4-FFF2-40B4-BE49-F238E27FC236}">
                    <a16:creationId xmlns:a16="http://schemas.microsoft.com/office/drawing/2014/main" id="{E353AA08-ED84-9593-3BA1-5A708249DB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59275" y="5278438"/>
                <a:ext cx="53975" cy="249238"/>
              </a:xfrm>
              <a:custGeom>
                <a:avLst/>
                <a:gdLst>
                  <a:gd name="T0" fmla="*/ 14 w 14"/>
                  <a:gd name="T1" fmla="*/ 66 h 66"/>
                  <a:gd name="T2" fmla="*/ 14 w 14"/>
                  <a:gd name="T3" fmla="*/ 66 h 66"/>
                  <a:gd name="T4" fmla="*/ 14 w 14"/>
                  <a:gd name="T5" fmla="*/ 66 h 66"/>
                  <a:gd name="T6" fmla="*/ 14 w 14"/>
                  <a:gd name="T7" fmla="*/ 66 h 66"/>
                  <a:gd name="T8" fmla="*/ 14 w 14"/>
                  <a:gd name="T9" fmla="*/ 66 h 66"/>
                  <a:gd name="T10" fmla="*/ 0 w 14"/>
                  <a:gd name="T11" fmla="*/ 49 h 66"/>
                  <a:gd name="T12" fmla="*/ 14 w 14"/>
                  <a:gd name="T13" fmla="*/ 66 h 66"/>
                  <a:gd name="T14" fmla="*/ 0 w 14"/>
                  <a:gd name="T15" fmla="*/ 49 h 66"/>
                  <a:gd name="T16" fmla="*/ 0 w 14"/>
                  <a:gd name="T17" fmla="*/ 49 h 66"/>
                  <a:gd name="T18" fmla="*/ 0 w 14"/>
                  <a:gd name="T19" fmla="*/ 49 h 66"/>
                  <a:gd name="T20" fmla="*/ 0 w 14"/>
                  <a:gd name="T21" fmla="*/ 49 h 66"/>
                  <a:gd name="T22" fmla="*/ 0 w 14"/>
                  <a:gd name="T23" fmla="*/ 48 h 66"/>
                  <a:gd name="T24" fmla="*/ 1 w 14"/>
                  <a:gd name="T25" fmla="*/ 3 h 66"/>
                  <a:gd name="T26" fmla="*/ 1 w 14"/>
                  <a:gd name="T27" fmla="*/ 0 h 66"/>
                  <a:gd name="T28" fmla="*/ 1 w 14"/>
                  <a:gd name="T29" fmla="*/ 3 h 66"/>
                  <a:gd name="T30" fmla="*/ 0 w 14"/>
                  <a:gd name="T31" fmla="*/ 48 h 66"/>
                  <a:gd name="T32" fmla="*/ 0 w 14"/>
                  <a:gd name="T33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" h="66">
                    <a:moveTo>
                      <a:pt x="14" y="66"/>
                    </a:move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14" y="66"/>
                      <a:pt x="14" y="66"/>
                      <a:pt x="14" y="66"/>
                    </a:cubicBezTo>
                    <a:moveTo>
                      <a:pt x="14" y="66"/>
                    </a:moveTo>
                    <a:cubicBezTo>
                      <a:pt x="6" y="64"/>
                      <a:pt x="0" y="57"/>
                      <a:pt x="0" y="49"/>
                    </a:cubicBezTo>
                    <a:cubicBezTo>
                      <a:pt x="0" y="57"/>
                      <a:pt x="6" y="64"/>
                      <a:pt x="14" y="66"/>
                    </a:cubicBezTo>
                    <a:moveTo>
                      <a:pt x="0" y="49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0" y="49"/>
                      <a:pt x="0" y="49"/>
                      <a:pt x="0" y="49"/>
                    </a:cubicBezTo>
                    <a:moveTo>
                      <a:pt x="0" y="49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1"/>
                      <a:pt x="1" y="0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0" y="49"/>
                    </a:cubicBezTo>
                  </a:path>
                </a:pathLst>
              </a:custGeom>
              <a:solidFill>
                <a:srgbClr val="C2C8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44">
                <a:extLst>
                  <a:ext uri="{FF2B5EF4-FFF2-40B4-BE49-F238E27FC236}">
                    <a16:creationId xmlns:a16="http://schemas.microsoft.com/office/drawing/2014/main" id="{E3B9C094-C685-EA1B-8E16-B36E96D61C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9275" y="5224463"/>
                <a:ext cx="2146300" cy="333375"/>
              </a:xfrm>
              <a:custGeom>
                <a:avLst/>
                <a:gdLst>
                  <a:gd name="T0" fmla="*/ 14 w 569"/>
                  <a:gd name="T1" fmla="*/ 80 h 88"/>
                  <a:gd name="T2" fmla="*/ 14 w 569"/>
                  <a:gd name="T3" fmla="*/ 80 h 88"/>
                  <a:gd name="T4" fmla="*/ 0 w 569"/>
                  <a:gd name="T5" fmla="*/ 63 h 88"/>
                  <a:gd name="T6" fmla="*/ 0 w 569"/>
                  <a:gd name="T7" fmla="*/ 63 h 88"/>
                  <a:gd name="T8" fmla="*/ 0 w 569"/>
                  <a:gd name="T9" fmla="*/ 63 h 88"/>
                  <a:gd name="T10" fmla="*/ 0 w 569"/>
                  <a:gd name="T11" fmla="*/ 63 h 88"/>
                  <a:gd name="T12" fmla="*/ 0 w 569"/>
                  <a:gd name="T13" fmla="*/ 62 h 88"/>
                  <a:gd name="T14" fmla="*/ 1 w 569"/>
                  <a:gd name="T15" fmla="*/ 17 h 88"/>
                  <a:gd name="T16" fmla="*/ 1 w 569"/>
                  <a:gd name="T17" fmla="*/ 14 h 88"/>
                  <a:gd name="T18" fmla="*/ 18 w 569"/>
                  <a:gd name="T19" fmla="*/ 0 h 88"/>
                  <a:gd name="T20" fmla="*/ 84 w 569"/>
                  <a:gd name="T21" fmla="*/ 1 h 88"/>
                  <a:gd name="T22" fmla="*/ 134 w 569"/>
                  <a:gd name="T23" fmla="*/ 16 h 88"/>
                  <a:gd name="T24" fmla="*/ 565 w 569"/>
                  <a:gd name="T25" fmla="*/ 44 h 88"/>
                  <a:gd name="T26" fmla="*/ 569 w 569"/>
                  <a:gd name="T27" fmla="*/ 44 h 88"/>
                  <a:gd name="T28" fmla="*/ 568 w 569"/>
                  <a:gd name="T29" fmla="*/ 70 h 88"/>
                  <a:gd name="T30" fmla="*/ 568 w 569"/>
                  <a:gd name="T31" fmla="*/ 74 h 88"/>
                  <a:gd name="T32" fmla="*/ 550 w 569"/>
                  <a:gd name="T33" fmla="*/ 88 h 88"/>
                  <a:gd name="T34" fmla="*/ 17 w 569"/>
                  <a:gd name="T35" fmla="*/ 80 h 88"/>
                  <a:gd name="T36" fmla="*/ 17 w 569"/>
                  <a:gd name="T37" fmla="*/ 80 h 88"/>
                  <a:gd name="T38" fmla="*/ 14 w 569"/>
                  <a:gd name="T39" fmla="*/ 80 h 88"/>
                  <a:gd name="T40" fmla="*/ 14 w 569"/>
                  <a:gd name="T41" fmla="*/ 8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9" h="88">
                    <a:moveTo>
                      <a:pt x="14" y="80"/>
                    </a:moveTo>
                    <a:cubicBezTo>
                      <a:pt x="14" y="80"/>
                      <a:pt x="14" y="80"/>
                      <a:pt x="14" y="80"/>
                    </a:cubicBezTo>
                    <a:cubicBezTo>
                      <a:pt x="6" y="78"/>
                      <a:pt x="0" y="71"/>
                      <a:pt x="0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2"/>
                      <a:pt x="0" y="62"/>
                      <a:pt x="0" y="62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1" y="16"/>
                      <a:pt x="1" y="15"/>
                      <a:pt x="1" y="14"/>
                    </a:cubicBezTo>
                    <a:cubicBezTo>
                      <a:pt x="3" y="6"/>
                      <a:pt x="10" y="0"/>
                      <a:pt x="18" y="0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97" y="6"/>
                      <a:pt x="113" y="11"/>
                      <a:pt x="134" y="16"/>
                    </a:cubicBezTo>
                    <a:cubicBezTo>
                      <a:pt x="207" y="32"/>
                      <a:pt x="336" y="46"/>
                      <a:pt x="565" y="44"/>
                    </a:cubicBezTo>
                    <a:cubicBezTo>
                      <a:pt x="566" y="44"/>
                      <a:pt x="567" y="43"/>
                      <a:pt x="569" y="44"/>
                    </a:cubicBezTo>
                    <a:cubicBezTo>
                      <a:pt x="568" y="70"/>
                      <a:pt x="568" y="70"/>
                      <a:pt x="568" y="70"/>
                    </a:cubicBezTo>
                    <a:cubicBezTo>
                      <a:pt x="568" y="72"/>
                      <a:pt x="568" y="73"/>
                      <a:pt x="568" y="74"/>
                    </a:cubicBezTo>
                    <a:cubicBezTo>
                      <a:pt x="566" y="82"/>
                      <a:pt x="559" y="88"/>
                      <a:pt x="550" y="88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6" y="80"/>
                      <a:pt x="15" y="80"/>
                      <a:pt x="14" y="80"/>
                    </a:cubicBezTo>
                    <a:cubicBezTo>
                      <a:pt x="14" y="80"/>
                      <a:pt x="14" y="80"/>
                      <a:pt x="14" y="80"/>
                    </a:cubicBezTo>
                  </a:path>
                </a:pathLst>
              </a:custGeom>
              <a:solidFill>
                <a:srgbClr val="2C1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45">
                <a:extLst>
                  <a:ext uri="{FF2B5EF4-FFF2-40B4-BE49-F238E27FC236}">
                    <a16:creationId xmlns:a16="http://schemas.microsoft.com/office/drawing/2014/main" id="{039E85DB-7D1C-4FFE-C2FD-806258ECFD5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00550" y="2417763"/>
                <a:ext cx="279400" cy="233363"/>
              </a:xfrm>
              <a:custGeom>
                <a:avLst/>
                <a:gdLst>
                  <a:gd name="T0" fmla="*/ 43 w 74"/>
                  <a:gd name="T1" fmla="*/ 62 h 62"/>
                  <a:gd name="T2" fmla="*/ 72 w 74"/>
                  <a:gd name="T3" fmla="*/ 51 h 62"/>
                  <a:gd name="T4" fmla="*/ 74 w 74"/>
                  <a:gd name="T5" fmla="*/ 49 h 62"/>
                  <a:gd name="T6" fmla="*/ 74 w 74"/>
                  <a:gd name="T7" fmla="*/ 49 h 62"/>
                  <a:gd name="T8" fmla="*/ 43 w 74"/>
                  <a:gd name="T9" fmla="*/ 62 h 62"/>
                  <a:gd name="T10" fmla="*/ 15 w 74"/>
                  <a:gd name="T11" fmla="*/ 51 h 62"/>
                  <a:gd name="T12" fmla="*/ 0 w 74"/>
                  <a:gd name="T13" fmla="*/ 18 h 62"/>
                  <a:gd name="T14" fmla="*/ 15 w 74"/>
                  <a:gd name="T15" fmla="*/ 51 h 62"/>
                  <a:gd name="T16" fmla="*/ 0 w 74"/>
                  <a:gd name="T17" fmla="*/ 18 h 62"/>
                  <a:gd name="T18" fmla="*/ 0 w 74"/>
                  <a:gd name="T19" fmla="*/ 18 h 62"/>
                  <a:gd name="T20" fmla="*/ 5 w 74"/>
                  <a:gd name="T21" fmla="*/ 0 h 62"/>
                  <a:gd name="T22" fmla="*/ 0 w 74"/>
                  <a:gd name="T23" fmla="*/ 18 h 62"/>
                  <a:gd name="T24" fmla="*/ 0 w 74"/>
                  <a:gd name="T25" fmla="*/ 18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4" h="62">
                    <a:moveTo>
                      <a:pt x="43" y="62"/>
                    </a:moveTo>
                    <a:cubicBezTo>
                      <a:pt x="54" y="62"/>
                      <a:pt x="64" y="58"/>
                      <a:pt x="72" y="51"/>
                    </a:cubicBezTo>
                    <a:cubicBezTo>
                      <a:pt x="72" y="50"/>
                      <a:pt x="73" y="50"/>
                      <a:pt x="74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66" y="58"/>
                      <a:pt x="54" y="62"/>
                      <a:pt x="43" y="62"/>
                    </a:cubicBezTo>
                    <a:moveTo>
                      <a:pt x="15" y="51"/>
                    </a:moveTo>
                    <a:cubicBezTo>
                      <a:pt x="6" y="44"/>
                      <a:pt x="0" y="32"/>
                      <a:pt x="0" y="18"/>
                    </a:cubicBezTo>
                    <a:cubicBezTo>
                      <a:pt x="0" y="31"/>
                      <a:pt x="6" y="43"/>
                      <a:pt x="15" y="51"/>
                    </a:cubicBezTo>
                    <a:moveTo>
                      <a:pt x="0" y="18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10"/>
                      <a:pt x="2" y="5"/>
                      <a:pt x="5" y="0"/>
                    </a:cubicBezTo>
                    <a:cubicBezTo>
                      <a:pt x="2" y="5"/>
                      <a:pt x="0" y="11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</a:path>
                </a:pathLst>
              </a:custGeom>
              <a:solidFill>
                <a:srgbClr val="C2C8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46">
                <a:extLst>
                  <a:ext uri="{FF2B5EF4-FFF2-40B4-BE49-F238E27FC236}">
                    <a16:creationId xmlns:a16="http://schemas.microsoft.com/office/drawing/2014/main" id="{3B1745A4-545D-9635-8C35-122D54232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00550" y="2360613"/>
                <a:ext cx="279400" cy="290513"/>
              </a:xfrm>
              <a:custGeom>
                <a:avLst/>
                <a:gdLst>
                  <a:gd name="T0" fmla="*/ 34 w 74"/>
                  <a:gd name="T1" fmla="*/ 75 h 77"/>
                  <a:gd name="T2" fmla="*/ 15 w 74"/>
                  <a:gd name="T3" fmla="*/ 66 h 77"/>
                  <a:gd name="T4" fmla="*/ 0 w 74"/>
                  <a:gd name="T5" fmla="*/ 33 h 77"/>
                  <a:gd name="T6" fmla="*/ 0 w 74"/>
                  <a:gd name="T7" fmla="*/ 33 h 77"/>
                  <a:gd name="T8" fmla="*/ 0 w 74"/>
                  <a:gd name="T9" fmla="*/ 33 h 77"/>
                  <a:gd name="T10" fmla="*/ 5 w 74"/>
                  <a:gd name="T11" fmla="*/ 15 h 77"/>
                  <a:gd name="T12" fmla="*/ 16 w 74"/>
                  <a:gd name="T13" fmla="*/ 0 h 77"/>
                  <a:gd name="T14" fmla="*/ 74 w 74"/>
                  <a:gd name="T15" fmla="*/ 64 h 77"/>
                  <a:gd name="T16" fmla="*/ 72 w 74"/>
                  <a:gd name="T17" fmla="*/ 66 h 77"/>
                  <a:gd name="T18" fmla="*/ 43 w 74"/>
                  <a:gd name="T19" fmla="*/ 77 h 77"/>
                  <a:gd name="T20" fmla="*/ 34 w 74"/>
                  <a:gd name="T21" fmla="*/ 75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4" y="75"/>
                    </a:moveTo>
                    <a:cubicBezTo>
                      <a:pt x="27" y="74"/>
                      <a:pt x="21" y="71"/>
                      <a:pt x="15" y="66"/>
                    </a:cubicBezTo>
                    <a:cubicBezTo>
                      <a:pt x="6" y="58"/>
                      <a:pt x="0" y="46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6"/>
                      <a:pt x="2" y="20"/>
                      <a:pt x="5" y="15"/>
                    </a:cubicBezTo>
                    <a:cubicBezTo>
                      <a:pt x="7" y="9"/>
                      <a:pt x="11" y="5"/>
                      <a:pt x="16" y="0"/>
                    </a:cubicBezTo>
                    <a:cubicBezTo>
                      <a:pt x="23" y="26"/>
                      <a:pt x="34" y="55"/>
                      <a:pt x="74" y="64"/>
                    </a:cubicBezTo>
                    <a:cubicBezTo>
                      <a:pt x="73" y="65"/>
                      <a:pt x="72" y="65"/>
                      <a:pt x="72" y="66"/>
                    </a:cubicBezTo>
                    <a:cubicBezTo>
                      <a:pt x="64" y="73"/>
                      <a:pt x="54" y="77"/>
                      <a:pt x="43" y="77"/>
                    </a:cubicBezTo>
                    <a:cubicBezTo>
                      <a:pt x="40" y="76"/>
                      <a:pt x="37" y="76"/>
                      <a:pt x="34" y="75"/>
                    </a:cubicBezTo>
                  </a:path>
                </a:pathLst>
              </a:custGeom>
              <a:solidFill>
                <a:srgbClr val="4A44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47">
                <a:extLst>
                  <a:ext uri="{FF2B5EF4-FFF2-40B4-BE49-F238E27FC236}">
                    <a16:creationId xmlns:a16="http://schemas.microsoft.com/office/drawing/2014/main" id="{314EAC54-5D70-1B66-D33B-59984BE9B4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61000" y="2565401"/>
                <a:ext cx="104775" cy="36513"/>
              </a:xfrm>
              <a:custGeom>
                <a:avLst/>
                <a:gdLst>
                  <a:gd name="T0" fmla="*/ 15 w 28"/>
                  <a:gd name="T1" fmla="*/ 9 h 10"/>
                  <a:gd name="T2" fmla="*/ 0 w 28"/>
                  <a:gd name="T3" fmla="*/ 0 h 10"/>
                  <a:gd name="T4" fmla="*/ 2 w 28"/>
                  <a:gd name="T5" fmla="*/ 1 h 10"/>
                  <a:gd name="T6" fmla="*/ 16 w 28"/>
                  <a:gd name="T7" fmla="*/ 9 h 10"/>
                  <a:gd name="T8" fmla="*/ 22 w 28"/>
                  <a:gd name="T9" fmla="*/ 10 h 10"/>
                  <a:gd name="T10" fmla="*/ 28 w 28"/>
                  <a:gd name="T11" fmla="*/ 10 h 10"/>
                  <a:gd name="T12" fmla="*/ 22 w 28"/>
                  <a:gd name="T13" fmla="*/ 10 h 10"/>
                  <a:gd name="T14" fmla="*/ 15 w 28"/>
                  <a:gd name="T15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0">
                    <a:moveTo>
                      <a:pt x="15" y="9"/>
                    </a:moveTo>
                    <a:cubicBezTo>
                      <a:pt x="9" y="7"/>
                      <a:pt x="4" y="4"/>
                      <a:pt x="0" y="0"/>
                    </a:cubicBezTo>
                    <a:cubicBezTo>
                      <a:pt x="1" y="0"/>
                      <a:pt x="1" y="0"/>
                      <a:pt x="2" y="1"/>
                    </a:cubicBezTo>
                    <a:cubicBezTo>
                      <a:pt x="5" y="5"/>
                      <a:pt x="10" y="8"/>
                      <a:pt x="16" y="9"/>
                    </a:cubicBezTo>
                    <a:cubicBezTo>
                      <a:pt x="18" y="9"/>
                      <a:pt x="20" y="10"/>
                      <a:pt x="22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0" y="10"/>
                      <a:pt x="17" y="9"/>
                      <a:pt x="15" y="9"/>
                    </a:cubicBezTo>
                  </a:path>
                </a:pathLst>
              </a:custGeom>
              <a:solidFill>
                <a:srgbClr val="C2C8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48">
                <a:extLst>
                  <a:ext uri="{FF2B5EF4-FFF2-40B4-BE49-F238E27FC236}">
                    <a16:creationId xmlns:a16="http://schemas.microsoft.com/office/drawing/2014/main" id="{5E14726A-3971-FD83-24AA-AE961B2E8C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4013" y="2398713"/>
                <a:ext cx="57150" cy="82550"/>
              </a:xfrm>
              <a:custGeom>
                <a:avLst/>
                <a:gdLst>
                  <a:gd name="T0" fmla="*/ 0 w 15"/>
                  <a:gd name="T1" fmla="*/ 22 h 22"/>
                  <a:gd name="T2" fmla="*/ 15 w 15"/>
                  <a:gd name="T3" fmla="*/ 0 h 22"/>
                  <a:gd name="T4" fmla="*/ 0 w 15"/>
                  <a:gd name="T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22">
                    <a:moveTo>
                      <a:pt x="0" y="22"/>
                    </a:moveTo>
                    <a:cubicBezTo>
                      <a:pt x="1" y="13"/>
                      <a:pt x="6" y="5"/>
                      <a:pt x="15" y="0"/>
                    </a:cubicBezTo>
                    <a:cubicBezTo>
                      <a:pt x="7" y="4"/>
                      <a:pt x="1" y="12"/>
                      <a:pt x="0" y="22"/>
                    </a:cubicBezTo>
                  </a:path>
                </a:pathLst>
              </a:custGeom>
              <a:solidFill>
                <a:srgbClr val="C2C8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49">
                <a:extLst>
                  <a:ext uri="{FF2B5EF4-FFF2-40B4-BE49-F238E27FC236}">
                    <a16:creationId xmlns:a16="http://schemas.microsoft.com/office/drawing/2014/main" id="{95EF6175-B341-03A7-F13C-8420782B6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4013" y="2395538"/>
                <a:ext cx="671513" cy="211138"/>
              </a:xfrm>
              <a:custGeom>
                <a:avLst/>
                <a:gdLst>
                  <a:gd name="T0" fmla="*/ 23 w 178"/>
                  <a:gd name="T1" fmla="*/ 54 h 56"/>
                  <a:gd name="T2" fmla="*/ 9 w 178"/>
                  <a:gd name="T3" fmla="*/ 46 h 56"/>
                  <a:gd name="T4" fmla="*/ 7 w 178"/>
                  <a:gd name="T5" fmla="*/ 45 h 56"/>
                  <a:gd name="T6" fmla="*/ 0 w 178"/>
                  <a:gd name="T7" fmla="*/ 23 h 56"/>
                  <a:gd name="T8" fmla="*/ 15 w 178"/>
                  <a:gd name="T9" fmla="*/ 1 h 56"/>
                  <a:gd name="T10" fmla="*/ 15 w 178"/>
                  <a:gd name="T11" fmla="*/ 0 h 56"/>
                  <a:gd name="T12" fmla="*/ 60 w 178"/>
                  <a:gd name="T13" fmla="*/ 30 h 56"/>
                  <a:gd name="T14" fmla="*/ 61 w 178"/>
                  <a:gd name="T15" fmla="*/ 30 h 56"/>
                  <a:gd name="T16" fmla="*/ 124 w 178"/>
                  <a:gd name="T17" fmla="*/ 31 h 56"/>
                  <a:gd name="T18" fmla="*/ 175 w 178"/>
                  <a:gd name="T19" fmla="*/ 35 h 56"/>
                  <a:gd name="T20" fmla="*/ 178 w 178"/>
                  <a:gd name="T21" fmla="*/ 36 h 56"/>
                  <a:gd name="T22" fmla="*/ 150 w 178"/>
                  <a:gd name="T23" fmla="*/ 56 h 56"/>
                  <a:gd name="T24" fmla="*/ 144 w 178"/>
                  <a:gd name="T25" fmla="*/ 56 h 56"/>
                  <a:gd name="T26" fmla="*/ 133 w 178"/>
                  <a:gd name="T27" fmla="*/ 56 h 56"/>
                  <a:gd name="T28" fmla="*/ 45 w 178"/>
                  <a:gd name="T29" fmla="*/ 55 h 56"/>
                  <a:gd name="T30" fmla="*/ 35 w 178"/>
                  <a:gd name="T31" fmla="*/ 55 h 56"/>
                  <a:gd name="T32" fmla="*/ 29 w 178"/>
                  <a:gd name="T33" fmla="*/ 55 h 56"/>
                  <a:gd name="T34" fmla="*/ 23 w 178"/>
                  <a:gd name="T35" fmla="*/ 54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8" h="56">
                    <a:moveTo>
                      <a:pt x="23" y="54"/>
                    </a:moveTo>
                    <a:cubicBezTo>
                      <a:pt x="17" y="53"/>
                      <a:pt x="12" y="50"/>
                      <a:pt x="9" y="46"/>
                    </a:cubicBezTo>
                    <a:cubicBezTo>
                      <a:pt x="8" y="45"/>
                      <a:pt x="8" y="45"/>
                      <a:pt x="7" y="45"/>
                    </a:cubicBezTo>
                    <a:cubicBezTo>
                      <a:pt x="2" y="39"/>
                      <a:pt x="0" y="31"/>
                      <a:pt x="0" y="23"/>
                    </a:cubicBezTo>
                    <a:cubicBezTo>
                      <a:pt x="1" y="13"/>
                      <a:pt x="7" y="5"/>
                      <a:pt x="15" y="1"/>
                    </a:cubicBezTo>
                    <a:cubicBezTo>
                      <a:pt x="15" y="1"/>
                      <a:pt x="15" y="1"/>
                      <a:pt x="15" y="0"/>
                    </a:cubicBezTo>
                    <a:cubicBezTo>
                      <a:pt x="25" y="16"/>
                      <a:pt x="43" y="26"/>
                      <a:pt x="60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82" y="35"/>
                      <a:pt x="103" y="30"/>
                      <a:pt x="124" y="31"/>
                    </a:cubicBezTo>
                    <a:cubicBezTo>
                      <a:pt x="136" y="31"/>
                      <a:pt x="158" y="32"/>
                      <a:pt x="175" y="35"/>
                    </a:cubicBezTo>
                    <a:cubicBezTo>
                      <a:pt x="176" y="36"/>
                      <a:pt x="177" y="36"/>
                      <a:pt x="178" y="36"/>
                    </a:cubicBezTo>
                    <a:cubicBezTo>
                      <a:pt x="174" y="48"/>
                      <a:pt x="163" y="56"/>
                      <a:pt x="150" y="56"/>
                    </a:cubicBezTo>
                    <a:cubicBezTo>
                      <a:pt x="144" y="56"/>
                      <a:pt x="144" y="56"/>
                      <a:pt x="144" y="56"/>
                    </a:cubicBezTo>
                    <a:cubicBezTo>
                      <a:pt x="133" y="56"/>
                      <a:pt x="133" y="56"/>
                      <a:pt x="133" y="56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29" y="55"/>
                      <a:pt x="29" y="55"/>
                      <a:pt x="29" y="55"/>
                    </a:cubicBezTo>
                    <a:cubicBezTo>
                      <a:pt x="27" y="55"/>
                      <a:pt x="25" y="54"/>
                      <a:pt x="23" y="54"/>
                    </a:cubicBezTo>
                  </a:path>
                </a:pathLst>
              </a:custGeom>
              <a:solidFill>
                <a:srgbClr val="2C1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50">
                <a:extLst>
                  <a:ext uri="{FF2B5EF4-FFF2-40B4-BE49-F238E27FC236}">
                    <a16:creationId xmlns:a16="http://schemas.microsoft.com/office/drawing/2014/main" id="{035E7C70-4238-671A-AAD9-5D23B067C45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14775" y="2195513"/>
                <a:ext cx="2608263" cy="3381375"/>
              </a:xfrm>
              <a:custGeom>
                <a:avLst/>
                <a:gdLst>
                  <a:gd name="T0" fmla="*/ 669 w 692"/>
                  <a:gd name="T1" fmla="*/ 885 h 896"/>
                  <a:gd name="T2" fmla="*/ 127 w 692"/>
                  <a:gd name="T3" fmla="*/ 874 h 896"/>
                  <a:gd name="T4" fmla="*/ 124 w 692"/>
                  <a:gd name="T5" fmla="*/ 820 h 896"/>
                  <a:gd name="T6" fmla="*/ 147 w 692"/>
                  <a:gd name="T7" fmla="*/ 809 h 896"/>
                  <a:gd name="T8" fmla="*/ 376 w 692"/>
                  <a:gd name="T9" fmla="*/ 812 h 896"/>
                  <a:gd name="T10" fmla="*/ 670 w 692"/>
                  <a:gd name="T11" fmla="*/ 816 h 896"/>
                  <a:gd name="T12" fmla="*/ 678 w 692"/>
                  <a:gd name="T13" fmla="*/ 820 h 896"/>
                  <a:gd name="T14" fmla="*/ 681 w 692"/>
                  <a:gd name="T15" fmla="*/ 873 h 896"/>
                  <a:gd name="T16" fmla="*/ 389 w 692"/>
                  <a:gd name="T17" fmla="*/ 762 h 896"/>
                  <a:gd name="T18" fmla="*/ 554 w 692"/>
                  <a:gd name="T19" fmla="*/ 752 h 896"/>
                  <a:gd name="T20" fmla="*/ 567 w 692"/>
                  <a:gd name="T21" fmla="*/ 764 h 896"/>
                  <a:gd name="T22" fmla="*/ 383 w 692"/>
                  <a:gd name="T23" fmla="*/ 801 h 896"/>
                  <a:gd name="T24" fmla="*/ 157 w 692"/>
                  <a:gd name="T25" fmla="*/ 112 h 896"/>
                  <a:gd name="T26" fmla="*/ 135 w 692"/>
                  <a:gd name="T27" fmla="*/ 75 h 896"/>
                  <a:gd name="T28" fmla="*/ 148 w 692"/>
                  <a:gd name="T29" fmla="*/ 49 h 896"/>
                  <a:gd name="T30" fmla="*/ 173 w 692"/>
                  <a:gd name="T31" fmla="*/ 39 h 896"/>
                  <a:gd name="T32" fmla="*/ 200 w 692"/>
                  <a:gd name="T33" fmla="*/ 51 h 896"/>
                  <a:gd name="T34" fmla="*/ 210 w 692"/>
                  <a:gd name="T35" fmla="*/ 76 h 896"/>
                  <a:gd name="T36" fmla="*/ 199 w 692"/>
                  <a:gd name="T37" fmla="*/ 104 h 896"/>
                  <a:gd name="T38" fmla="*/ 172 w 692"/>
                  <a:gd name="T39" fmla="*/ 115 h 896"/>
                  <a:gd name="T40" fmla="*/ 157 w 692"/>
                  <a:gd name="T41" fmla="*/ 112 h 896"/>
                  <a:gd name="T42" fmla="*/ 27 w 692"/>
                  <a:gd name="T43" fmla="*/ 136 h 896"/>
                  <a:gd name="T44" fmla="*/ 12 w 692"/>
                  <a:gd name="T45" fmla="*/ 27 h 896"/>
                  <a:gd name="T46" fmla="*/ 32 w 692"/>
                  <a:gd name="T47" fmla="*/ 11 h 896"/>
                  <a:gd name="T48" fmla="*/ 45 w 692"/>
                  <a:gd name="T49" fmla="*/ 27 h 896"/>
                  <a:gd name="T50" fmla="*/ 44 w 692"/>
                  <a:gd name="T51" fmla="*/ 73 h 896"/>
                  <a:gd name="T52" fmla="*/ 421 w 692"/>
                  <a:gd name="T53" fmla="*/ 58 h 896"/>
                  <a:gd name="T54" fmla="*/ 553 w 692"/>
                  <a:gd name="T55" fmla="*/ 57 h 896"/>
                  <a:gd name="T56" fmla="*/ 570 w 692"/>
                  <a:gd name="T57" fmla="*/ 64 h 896"/>
                  <a:gd name="T58" fmla="*/ 576 w 692"/>
                  <a:gd name="T59" fmla="*/ 88 h 896"/>
                  <a:gd name="T60" fmla="*/ 432 w 692"/>
                  <a:gd name="T61" fmla="*/ 102 h 896"/>
                  <a:gd name="T62" fmla="*/ 409 w 692"/>
                  <a:gd name="T63" fmla="*/ 79 h 896"/>
                  <a:gd name="T64" fmla="*/ 411 w 692"/>
                  <a:gd name="T65" fmla="*/ 68 h 896"/>
                  <a:gd name="T66" fmla="*/ 691 w 692"/>
                  <a:gd name="T67" fmla="*/ 873 h 896"/>
                  <a:gd name="T68" fmla="*/ 686 w 692"/>
                  <a:gd name="T69" fmla="*/ 812 h 896"/>
                  <a:gd name="T70" fmla="*/ 583 w 692"/>
                  <a:gd name="T71" fmla="*/ 804 h 896"/>
                  <a:gd name="T72" fmla="*/ 554 w 692"/>
                  <a:gd name="T73" fmla="*/ 742 h 896"/>
                  <a:gd name="T74" fmla="*/ 378 w 692"/>
                  <a:gd name="T75" fmla="*/ 760 h 896"/>
                  <a:gd name="T76" fmla="*/ 158 w 692"/>
                  <a:gd name="T77" fmla="*/ 798 h 896"/>
                  <a:gd name="T78" fmla="*/ 172 w 692"/>
                  <a:gd name="T79" fmla="*/ 126 h 896"/>
                  <a:gd name="T80" fmla="*/ 207 w 692"/>
                  <a:gd name="T81" fmla="*/ 111 h 896"/>
                  <a:gd name="T82" fmla="*/ 221 w 692"/>
                  <a:gd name="T83" fmla="*/ 76 h 896"/>
                  <a:gd name="T84" fmla="*/ 408 w 692"/>
                  <a:gd name="T85" fmla="*/ 103 h 896"/>
                  <a:gd name="T86" fmla="*/ 432 w 692"/>
                  <a:gd name="T87" fmla="*/ 113 h 896"/>
                  <a:gd name="T88" fmla="*/ 586 w 692"/>
                  <a:gd name="T89" fmla="*/ 91 h 896"/>
                  <a:gd name="T90" fmla="*/ 587 w 692"/>
                  <a:gd name="T91" fmla="*/ 81 h 896"/>
                  <a:gd name="T92" fmla="*/ 554 w 692"/>
                  <a:gd name="T93" fmla="*/ 46 h 896"/>
                  <a:gd name="T94" fmla="*/ 416 w 692"/>
                  <a:gd name="T95" fmla="*/ 49 h 896"/>
                  <a:gd name="T96" fmla="*/ 219 w 692"/>
                  <a:gd name="T97" fmla="*/ 65 h 896"/>
                  <a:gd name="T98" fmla="*/ 173 w 692"/>
                  <a:gd name="T99" fmla="*/ 29 h 896"/>
                  <a:gd name="T100" fmla="*/ 141 w 692"/>
                  <a:gd name="T101" fmla="*/ 40 h 896"/>
                  <a:gd name="T102" fmla="*/ 55 w 692"/>
                  <a:gd name="T103" fmla="*/ 63 h 896"/>
                  <a:gd name="T104" fmla="*/ 48 w 692"/>
                  <a:gd name="T105" fmla="*/ 8 h 896"/>
                  <a:gd name="T106" fmla="*/ 1 w 692"/>
                  <a:gd name="T107" fmla="*/ 27 h 896"/>
                  <a:gd name="T108" fmla="*/ 21 w 692"/>
                  <a:gd name="T109" fmla="*/ 145 h 896"/>
                  <a:gd name="T110" fmla="*/ 54 w 692"/>
                  <a:gd name="T111" fmla="*/ 119 h 896"/>
                  <a:gd name="T112" fmla="*/ 124 w 692"/>
                  <a:gd name="T113" fmla="*/ 75 h 896"/>
                  <a:gd name="T114" fmla="*/ 157 w 692"/>
                  <a:gd name="T115" fmla="*/ 123 h 896"/>
                  <a:gd name="T116" fmla="*/ 136 w 692"/>
                  <a:gd name="T117" fmla="*/ 798 h 896"/>
                  <a:gd name="T118" fmla="*/ 113 w 692"/>
                  <a:gd name="T119" fmla="*/ 865 h 896"/>
                  <a:gd name="T120" fmla="*/ 130 w 692"/>
                  <a:gd name="T121" fmla="*/ 888 h 896"/>
                  <a:gd name="T122" fmla="*/ 668 w 692"/>
                  <a:gd name="T123" fmla="*/ 896 h 896"/>
                  <a:gd name="T124" fmla="*/ 691 w 692"/>
                  <a:gd name="T125" fmla="*/ 873 h 8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692" h="896">
                    <a:moveTo>
                      <a:pt x="677" y="882"/>
                    </a:moveTo>
                    <a:cubicBezTo>
                      <a:pt x="675" y="884"/>
                      <a:pt x="672" y="885"/>
                      <a:pt x="669" y="885"/>
                    </a:cubicBezTo>
                    <a:cubicBezTo>
                      <a:pt x="135" y="878"/>
                      <a:pt x="135" y="878"/>
                      <a:pt x="135" y="878"/>
                    </a:cubicBezTo>
                    <a:cubicBezTo>
                      <a:pt x="132" y="878"/>
                      <a:pt x="129" y="876"/>
                      <a:pt x="127" y="874"/>
                    </a:cubicBezTo>
                    <a:cubicBezTo>
                      <a:pt x="124" y="872"/>
                      <a:pt x="123" y="869"/>
                      <a:pt x="123" y="865"/>
                    </a:cubicBezTo>
                    <a:cubicBezTo>
                      <a:pt x="124" y="820"/>
                      <a:pt x="124" y="820"/>
                      <a:pt x="124" y="820"/>
                    </a:cubicBezTo>
                    <a:cubicBezTo>
                      <a:pt x="124" y="814"/>
                      <a:pt x="130" y="808"/>
                      <a:pt x="136" y="808"/>
                    </a:cubicBezTo>
                    <a:cubicBezTo>
                      <a:pt x="147" y="809"/>
                      <a:pt x="147" y="809"/>
                      <a:pt x="147" y="809"/>
                    </a:cubicBezTo>
                    <a:cubicBezTo>
                      <a:pt x="158" y="809"/>
                      <a:pt x="158" y="809"/>
                      <a:pt x="158" y="809"/>
                    </a:cubicBezTo>
                    <a:cubicBezTo>
                      <a:pt x="376" y="812"/>
                      <a:pt x="376" y="812"/>
                      <a:pt x="376" y="812"/>
                    </a:cubicBezTo>
                    <a:cubicBezTo>
                      <a:pt x="579" y="815"/>
                      <a:pt x="579" y="815"/>
                      <a:pt x="579" y="815"/>
                    </a:cubicBezTo>
                    <a:cubicBezTo>
                      <a:pt x="670" y="816"/>
                      <a:pt x="670" y="816"/>
                      <a:pt x="670" y="816"/>
                    </a:cubicBezTo>
                    <a:cubicBezTo>
                      <a:pt x="670" y="816"/>
                      <a:pt x="671" y="816"/>
                      <a:pt x="672" y="816"/>
                    </a:cubicBezTo>
                    <a:cubicBezTo>
                      <a:pt x="674" y="817"/>
                      <a:pt x="676" y="818"/>
                      <a:pt x="678" y="820"/>
                    </a:cubicBezTo>
                    <a:cubicBezTo>
                      <a:pt x="680" y="822"/>
                      <a:pt x="682" y="825"/>
                      <a:pt x="681" y="828"/>
                    </a:cubicBezTo>
                    <a:cubicBezTo>
                      <a:pt x="681" y="873"/>
                      <a:pt x="681" y="873"/>
                      <a:pt x="681" y="873"/>
                    </a:cubicBezTo>
                    <a:cubicBezTo>
                      <a:pt x="681" y="876"/>
                      <a:pt x="680" y="879"/>
                      <a:pt x="677" y="882"/>
                    </a:cubicBezTo>
                    <a:close/>
                    <a:moveTo>
                      <a:pt x="389" y="762"/>
                    </a:moveTo>
                    <a:cubicBezTo>
                      <a:pt x="390" y="755"/>
                      <a:pt x="396" y="750"/>
                      <a:pt x="402" y="750"/>
                    </a:cubicBezTo>
                    <a:cubicBezTo>
                      <a:pt x="554" y="752"/>
                      <a:pt x="554" y="752"/>
                      <a:pt x="554" y="752"/>
                    </a:cubicBezTo>
                    <a:cubicBezTo>
                      <a:pt x="555" y="752"/>
                      <a:pt x="556" y="752"/>
                      <a:pt x="557" y="753"/>
                    </a:cubicBezTo>
                    <a:cubicBezTo>
                      <a:pt x="562" y="754"/>
                      <a:pt x="566" y="758"/>
                      <a:pt x="567" y="764"/>
                    </a:cubicBezTo>
                    <a:cubicBezTo>
                      <a:pt x="572" y="804"/>
                      <a:pt x="572" y="804"/>
                      <a:pt x="572" y="804"/>
                    </a:cubicBezTo>
                    <a:cubicBezTo>
                      <a:pt x="383" y="801"/>
                      <a:pt x="383" y="801"/>
                      <a:pt x="383" y="801"/>
                    </a:cubicBezTo>
                    <a:cubicBezTo>
                      <a:pt x="389" y="762"/>
                      <a:pt x="389" y="762"/>
                      <a:pt x="389" y="762"/>
                    </a:cubicBezTo>
                    <a:close/>
                    <a:moveTo>
                      <a:pt x="157" y="112"/>
                    </a:moveTo>
                    <a:cubicBezTo>
                      <a:pt x="144" y="106"/>
                      <a:pt x="134" y="92"/>
                      <a:pt x="135" y="77"/>
                    </a:cubicBezTo>
                    <a:cubicBezTo>
                      <a:pt x="135" y="76"/>
                      <a:pt x="135" y="75"/>
                      <a:pt x="135" y="75"/>
                    </a:cubicBezTo>
                    <a:cubicBezTo>
                      <a:pt x="135" y="71"/>
                      <a:pt x="136" y="68"/>
                      <a:pt x="137" y="64"/>
                    </a:cubicBezTo>
                    <a:cubicBezTo>
                      <a:pt x="139" y="58"/>
                      <a:pt x="143" y="53"/>
                      <a:pt x="148" y="49"/>
                    </a:cubicBezTo>
                    <a:cubicBezTo>
                      <a:pt x="149" y="48"/>
                      <a:pt x="149" y="48"/>
                      <a:pt x="149" y="48"/>
                    </a:cubicBezTo>
                    <a:cubicBezTo>
                      <a:pt x="155" y="42"/>
                      <a:pt x="164" y="39"/>
                      <a:pt x="173" y="39"/>
                    </a:cubicBezTo>
                    <a:cubicBezTo>
                      <a:pt x="176" y="39"/>
                      <a:pt x="178" y="40"/>
                      <a:pt x="181" y="40"/>
                    </a:cubicBezTo>
                    <a:cubicBezTo>
                      <a:pt x="188" y="42"/>
                      <a:pt x="194" y="46"/>
                      <a:pt x="200" y="51"/>
                    </a:cubicBezTo>
                    <a:cubicBezTo>
                      <a:pt x="204" y="55"/>
                      <a:pt x="207" y="60"/>
                      <a:pt x="208" y="65"/>
                    </a:cubicBezTo>
                    <a:cubicBezTo>
                      <a:pt x="209" y="69"/>
                      <a:pt x="210" y="72"/>
                      <a:pt x="210" y="76"/>
                    </a:cubicBezTo>
                    <a:cubicBezTo>
                      <a:pt x="210" y="77"/>
                      <a:pt x="210" y="77"/>
                      <a:pt x="210" y="78"/>
                    </a:cubicBezTo>
                    <a:cubicBezTo>
                      <a:pt x="210" y="88"/>
                      <a:pt x="206" y="97"/>
                      <a:pt x="199" y="104"/>
                    </a:cubicBezTo>
                    <a:cubicBezTo>
                      <a:pt x="198" y="105"/>
                      <a:pt x="198" y="105"/>
                      <a:pt x="197" y="106"/>
                    </a:cubicBezTo>
                    <a:cubicBezTo>
                      <a:pt x="190" y="112"/>
                      <a:pt x="181" y="115"/>
                      <a:pt x="172" y="115"/>
                    </a:cubicBezTo>
                    <a:cubicBezTo>
                      <a:pt x="171" y="115"/>
                      <a:pt x="169" y="115"/>
                      <a:pt x="168" y="115"/>
                    </a:cubicBezTo>
                    <a:cubicBezTo>
                      <a:pt x="164" y="115"/>
                      <a:pt x="161" y="114"/>
                      <a:pt x="157" y="112"/>
                    </a:cubicBezTo>
                    <a:close/>
                    <a:moveTo>
                      <a:pt x="44" y="119"/>
                    </a:moveTo>
                    <a:cubicBezTo>
                      <a:pt x="43" y="128"/>
                      <a:pt x="36" y="136"/>
                      <a:pt x="27" y="136"/>
                    </a:cubicBezTo>
                    <a:cubicBezTo>
                      <a:pt x="18" y="135"/>
                      <a:pt x="10" y="128"/>
                      <a:pt x="10" y="119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2" y="18"/>
                      <a:pt x="19" y="10"/>
                      <a:pt x="28" y="11"/>
                    </a:cubicBezTo>
                    <a:cubicBezTo>
                      <a:pt x="30" y="11"/>
                      <a:pt x="31" y="11"/>
                      <a:pt x="32" y="11"/>
                    </a:cubicBezTo>
                    <a:cubicBezTo>
                      <a:pt x="35" y="12"/>
                      <a:pt x="38" y="13"/>
                      <a:pt x="40" y="16"/>
                    </a:cubicBezTo>
                    <a:cubicBezTo>
                      <a:pt x="43" y="19"/>
                      <a:pt x="45" y="23"/>
                      <a:pt x="45" y="27"/>
                    </a:cubicBezTo>
                    <a:cubicBezTo>
                      <a:pt x="44" y="63"/>
                      <a:pt x="44" y="63"/>
                      <a:pt x="44" y="63"/>
                    </a:cubicBezTo>
                    <a:cubicBezTo>
                      <a:pt x="44" y="73"/>
                      <a:pt x="44" y="73"/>
                      <a:pt x="44" y="73"/>
                    </a:cubicBezTo>
                    <a:cubicBezTo>
                      <a:pt x="44" y="119"/>
                      <a:pt x="44" y="119"/>
                      <a:pt x="44" y="119"/>
                    </a:cubicBezTo>
                    <a:close/>
                    <a:moveTo>
                      <a:pt x="421" y="58"/>
                    </a:moveTo>
                    <a:cubicBezTo>
                      <a:pt x="424" y="56"/>
                      <a:pt x="428" y="55"/>
                      <a:pt x="433" y="55"/>
                    </a:cubicBezTo>
                    <a:cubicBezTo>
                      <a:pt x="553" y="57"/>
                      <a:pt x="553" y="57"/>
                      <a:pt x="553" y="57"/>
                    </a:cubicBezTo>
                    <a:cubicBezTo>
                      <a:pt x="555" y="57"/>
                      <a:pt x="557" y="57"/>
                      <a:pt x="558" y="58"/>
                    </a:cubicBezTo>
                    <a:cubicBezTo>
                      <a:pt x="563" y="59"/>
                      <a:pt x="567" y="61"/>
                      <a:pt x="570" y="64"/>
                    </a:cubicBezTo>
                    <a:cubicBezTo>
                      <a:pt x="574" y="69"/>
                      <a:pt x="577" y="75"/>
                      <a:pt x="577" y="81"/>
                    </a:cubicBezTo>
                    <a:cubicBezTo>
                      <a:pt x="577" y="83"/>
                      <a:pt x="576" y="85"/>
                      <a:pt x="576" y="88"/>
                    </a:cubicBezTo>
                    <a:cubicBezTo>
                      <a:pt x="572" y="98"/>
                      <a:pt x="563" y="104"/>
                      <a:pt x="553" y="104"/>
                    </a:cubicBezTo>
                    <a:cubicBezTo>
                      <a:pt x="432" y="102"/>
                      <a:pt x="432" y="102"/>
                      <a:pt x="432" y="102"/>
                    </a:cubicBezTo>
                    <a:cubicBezTo>
                      <a:pt x="426" y="102"/>
                      <a:pt x="420" y="100"/>
                      <a:pt x="415" y="95"/>
                    </a:cubicBezTo>
                    <a:cubicBezTo>
                      <a:pt x="411" y="91"/>
                      <a:pt x="409" y="85"/>
                      <a:pt x="409" y="79"/>
                    </a:cubicBezTo>
                    <a:cubicBezTo>
                      <a:pt x="409" y="78"/>
                      <a:pt x="409" y="78"/>
                      <a:pt x="409" y="78"/>
                    </a:cubicBezTo>
                    <a:cubicBezTo>
                      <a:pt x="409" y="75"/>
                      <a:pt x="410" y="71"/>
                      <a:pt x="411" y="68"/>
                    </a:cubicBezTo>
                    <a:cubicBezTo>
                      <a:pt x="413" y="64"/>
                      <a:pt x="417" y="60"/>
                      <a:pt x="421" y="58"/>
                    </a:cubicBezTo>
                    <a:close/>
                    <a:moveTo>
                      <a:pt x="691" y="873"/>
                    </a:moveTo>
                    <a:cubicBezTo>
                      <a:pt x="692" y="829"/>
                      <a:pt x="692" y="829"/>
                      <a:pt x="692" y="829"/>
                    </a:cubicBezTo>
                    <a:cubicBezTo>
                      <a:pt x="692" y="822"/>
                      <a:pt x="690" y="817"/>
                      <a:pt x="686" y="812"/>
                    </a:cubicBezTo>
                    <a:cubicBezTo>
                      <a:pt x="681" y="808"/>
                      <a:pt x="676" y="806"/>
                      <a:pt x="670" y="805"/>
                    </a:cubicBezTo>
                    <a:cubicBezTo>
                      <a:pt x="583" y="804"/>
                      <a:pt x="583" y="804"/>
                      <a:pt x="583" y="804"/>
                    </a:cubicBezTo>
                    <a:cubicBezTo>
                      <a:pt x="578" y="763"/>
                      <a:pt x="578" y="763"/>
                      <a:pt x="578" y="763"/>
                    </a:cubicBezTo>
                    <a:cubicBezTo>
                      <a:pt x="576" y="751"/>
                      <a:pt x="566" y="742"/>
                      <a:pt x="554" y="742"/>
                    </a:cubicBezTo>
                    <a:cubicBezTo>
                      <a:pt x="403" y="740"/>
                      <a:pt x="403" y="740"/>
                      <a:pt x="403" y="740"/>
                    </a:cubicBezTo>
                    <a:cubicBezTo>
                      <a:pt x="391" y="739"/>
                      <a:pt x="380" y="748"/>
                      <a:pt x="378" y="760"/>
                    </a:cubicBezTo>
                    <a:cubicBezTo>
                      <a:pt x="372" y="801"/>
                      <a:pt x="372" y="801"/>
                      <a:pt x="372" y="801"/>
                    </a:cubicBezTo>
                    <a:cubicBezTo>
                      <a:pt x="158" y="798"/>
                      <a:pt x="158" y="798"/>
                      <a:pt x="158" y="798"/>
                    </a:cubicBezTo>
                    <a:cubicBezTo>
                      <a:pt x="168" y="126"/>
                      <a:pt x="168" y="126"/>
                      <a:pt x="168" y="126"/>
                    </a:cubicBezTo>
                    <a:cubicBezTo>
                      <a:pt x="169" y="126"/>
                      <a:pt x="170" y="126"/>
                      <a:pt x="172" y="126"/>
                    </a:cubicBezTo>
                    <a:cubicBezTo>
                      <a:pt x="184" y="126"/>
                      <a:pt x="195" y="122"/>
                      <a:pt x="204" y="114"/>
                    </a:cubicBezTo>
                    <a:cubicBezTo>
                      <a:pt x="205" y="113"/>
                      <a:pt x="206" y="112"/>
                      <a:pt x="207" y="111"/>
                    </a:cubicBezTo>
                    <a:cubicBezTo>
                      <a:pt x="216" y="103"/>
                      <a:pt x="221" y="91"/>
                      <a:pt x="221" y="78"/>
                    </a:cubicBezTo>
                    <a:cubicBezTo>
                      <a:pt x="221" y="77"/>
                      <a:pt x="221" y="77"/>
                      <a:pt x="221" y="76"/>
                    </a:cubicBezTo>
                    <a:cubicBezTo>
                      <a:pt x="398" y="79"/>
                      <a:pt x="398" y="79"/>
                      <a:pt x="398" y="79"/>
                    </a:cubicBezTo>
                    <a:cubicBezTo>
                      <a:pt x="398" y="88"/>
                      <a:pt x="401" y="96"/>
                      <a:pt x="408" y="103"/>
                    </a:cubicBezTo>
                    <a:cubicBezTo>
                      <a:pt x="412" y="107"/>
                      <a:pt x="418" y="111"/>
                      <a:pt x="425" y="112"/>
                    </a:cubicBezTo>
                    <a:cubicBezTo>
                      <a:pt x="427" y="113"/>
                      <a:pt x="429" y="113"/>
                      <a:pt x="432" y="113"/>
                    </a:cubicBezTo>
                    <a:cubicBezTo>
                      <a:pt x="553" y="115"/>
                      <a:pt x="553" y="115"/>
                      <a:pt x="553" y="115"/>
                    </a:cubicBezTo>
                    <a:cubicBezTo>
                      <a:pt x="568" y="115"/>
                      <a:pt x="581" y="105"/>
                      <a:pt x="586" y="91"/>
                    </a:cubicBezTo>
                    <a:cubicBezTo>
                      <a:pt x="586" y="90"/>
                      <a:pt x="586" y="89"/>
                      <a:pt x="586" y="88"/>
                    </a:cubicBezTo>
                    <a:cubicBezTo>
                      <a:pt x="587" y="86"/>
                      <a:pt x="587" y="83"/>
                      <a:pt x="587" y="81"/>
                    </a:cubicBezTo>
                    <a:cubicBezTo>
                      <a:pt x="587" y="72"/>
                      <a:pt x="584" y="63"/>
                      <a:pt x="578" y="57"/>
                    </a:cubicBezTo>
                    <a:cubicBezTo>
                      <a:pt x="571" y="50"/>
                      <a:pt x="563" y="47"/>
                      <a:pt x="554" y="46"/>
                    </a:cubicBezTo>
                    <a:cubicBezTo>
                      <a:pt x="433" y="45"/>
                      <a:pt x="433" y="45"/>
                      <a:pt x="433" y="45"/>
                    </a:cubicBezTo>
                    <a:cubicBezTo>
                      <a:pt x="427" y="45"/>
                      <a:pt x="421" y="46"/>
                      <a:pt x="416" y="49"/>
                    </a:cubicBezTo>
                    <a:cubicBezTo>
                      <a:pt x="408" y="53"/>
                      <a:pt x="403" y="60"/>
                      <a:pt x="400" y="68"/>
                    </a:cubicBezTo>
                    <a:cubicBezTo>
                      <a:pt x="219" y="65"/>
                      <a:pt x="219" y="65"/>
                      <a:pt x="219" y="65"/>
                    </a:cubicBezTo>
                    <a:cubicBezTo>
                      <a:pt x="217" y="57"/>
                      <a:pt x="213" y="50"/>
                      <a:pt x="207" y="43"/>
                    </a:cubicBezTo>
                    <a:cubicBezTo>
                      <a:pt x="198" y="34"/>
                      <a:pt x="186" y="29"/>
                      <a:pt x="173" y="29"/>
                    </a:cubicBezTo>
                    <a:cubicBezTo>
                      <a:pt x="162" y="29"/>
                      <a:pt x="151" y="33"/>
                      <a:pt x="142" y="40"/>
                    </a:cubicBezTo>
                    <a:cubicBezTo>
                      <a:pt x="141" y="40"/>
                      <a:pt x="141" y="40"/>
                      <a:pt x="141" y="40"/>
                    </a:cubicBezTo>
                    <a:cubicBezTo>
                      <a:pt x="134" y="46"/>
                      <a:pt x="128" y="55"/>
                      <a:pt x="126" y="64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6" y="20"/>
                      <a:pt x="53" y="13"/>
                      <a:pt x="48" y="8"/>
                    </a:cubicBezTo>
                    <a:cubicBezTo>
                      <a:pt x="43" y="3"/>
                      <a:pt x="36" y="0"/>
                      <a:pt x="29" y="0"/>
                    </a:cubicBezTo>
                    <a:cubicBezTo>
                      <a:pt x="14" y="0"/>
                      <a:pt x="1" y="12"/>
                      <a:pt x="1" y="27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0" y="132"/>
                      <a:pt x="9" y="143"/>
                      <a:pt x="21" y="145"/>
                    </a:cubicBezTo>
                    <a:cubicBezTo>
                      <a:pt x="23" y="146"/>
                      <a:pt x="25" y="146"/>
                      <a:pt x="27" y="146"/>
                    </a:cubicBezTo>
                    <a:cubicBezTo>
                      <a:pt x="42" y="146"/>
                      <a:pt x="54" y="134"/>
                      <a:pt x="54" y="119"/>
                    </a:cubicBezTo>
                    <a:cubicBezTo>
                      <a:pt x="55" y="74"/>
                      <a:pt x="55" y="74"/>
                      <a:pt x="55" y="74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4" y="75"/>
                      <a:pt x="124" y="76"/>
                      <a:pt x="124" y="77"/>
                    </a:cubicBezTo>
                    <a:cubicBezTo>
                      <a:pt x="124" y="98"/>
                      <a:pt x="138" y="117"/>
                      <a:pt x="157" y="123"/>
                    </a:cubicBezTo>
                    <a:cubicBezTo>
                      <a:pt x="148" y="798"/>
                      <a:pt x="148" y="798"/>
                      <a:pt x="148" y="798"/>
                    </a:cubicBezTo>
                    <a:cubicBezTo>
                      <a:pt x="136" y="798"/>
                      <a:pt x="136" y="798"/>
                      <a:pt x="136" y="798"/>
                    </a:cubicBezTo>
                    <a:cubicBezTo>
                      <a:pt x="124" y="798"/>
                      <a:pt x="114" y="808"/>
                      <a:pt x="113" y="820"/>
                    </a:cubicBezTo>
                    <a:cubicBezTo>
                      <a:pt x="113" y="865"/>
                      <a:pt x="113" y="865"/>
                      <a:pt x="113" y="865"/>
                    </a:cubicBezTo>
                    <a:cubicBezTo>
                      <a:pt x="113" y="871"/>
                      <a:pt x="115" y="877"/>
                      <a:pt x="119" y="881"/>
                    </a:cubicBezTo>
                    <a:cubicBezTo>
                      <a:pt x="122" y="885"/>
                      <a:pt x="126" y="887"/>
                      <a:pt x="130" y="888"/>
                    </a:cubicBezTo>
                    <a:cubicBezTo>
                      <a:pt x="132" y="888"/>
                      <a:pt x="134" y="888"/>
                      <a:pt x="135" y="888"/>
                    </a:cubicBezTo>
                    <a:cubicBezTo>
                      <a:pt x="668" y="896"/>
                      <a:pt x="668" y="896"/>
                      <a:pt x="668" y="896"/>
                    </a:cubicBezTo>
                    <a:cubicBezTo>
                      <a:pt x="674" y="896"/>
                      <a:pt x="680" y="894"/>
                      <a:pt x="685" y="889"/>
                    </a:cubicBezTo>
                    <a:cubicBezTo>
                      <a:pt x="689" y="885"/>
                      <a:pt x="691" y="879"/>
                      <a:pt x="691" y="873"/>
                    </a:cubicBezTo>
                    <a:close/>
                  </a:path>
                </a:pathLst>
              </a:custGeom>
              <a:solidFill>
                <a:srgbClr val="0014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51">
                <a:extLst>
                  <a:ext uri="{FF2B5EF4-FFF2-40B4-BE49-F238E27FC236}">
                    <a16:creationId xmlns:a16="http://schemas.microsoft.com/office/drawing/2014/main" id="{DED067DD-3741-3B6E-6D0D-3686CE9EB8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6313" y="1300163"/>
                <a:ext cx="388938" cy="392113"/>
              </a:xfrm>
              <a:custGeom>
                <a:avLst/>
                <a:gdLst>
                  <a:gd name="T0" fmla="*/ 3 w 103"/>
                  <a:gd name="T1" fmla="*/ 45 h 104"/>
                  <a:gd name="T2" fmla="*/ 45 w 103"/>
                  <a:gd name="T3" fmla="*/ 100 h 104"/>
                  <a:gd name="T4" fmla="*/ 100 w 103"/>
                  <a:gd name="T5" fmla="*/ 58 h 104"/>
                  <a:gd name="T6" fmla="*/ 58 w 103"/>
                  <a:gd name="T7" fmla="*/ 3 h 104"/>
                  <a:gd name="T8" fmla="*/ 3 w 103"/>
                  <a:gd name="T9" fmla="*/ 4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4">
                    <a:moveTo>
                      <a:pt x="3" y="45"/>
                    </a:moveTo>
                    <a:cubicBezTo>
                      <a:pt x="0" y="72"/>
                      <a:pt x="18" y="97"/>
                      <a:pt x="45" y="100"/>
                    </a:cubicBezTo>
                    <a:cubicBezTo>
                      <a:pt x="72" y="104"/>
                      <a:pt x="96" y="85"/>
                      <a:pt x="100" y="58"/>
                    </a:cubicBezTo>
                    <a:cubicBezTo>
                      <a:pt x="103" y="31"/>
                      <a:pt x="84" y="7"/>
                      <a:pt x="58" y="3"/>
                    </a:cubicBezTo>
                    <a:cubicBezTo>
                      <a:pt x="31" y="0"/>
                      <a:pt x="7" y="19"/>
                      <a:pt x="3" y="45"/>
                    </a:cubicBezTo>
                    <a:close/>
                  </a:path>
                </a:pathLst>
              </a:custGeom>
              <a:solidFill>
                <a:srgbClr val="6555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52">
                <a:extLst>
                  <a:ext uri="{FF2B5EF4-FFF2-40B4-BE49-F238E27FC236}">
                    <a16:creationId xmlns:a16="http://schemas.microsoft.com/office/drawing/2014/main" id="{CD2712F5-327E-A49F-0BCD-866532C185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7088" y="2776538"/>
                <a:ext cx="387350" cy="388938"/>
              </a:xfrm>
              <a:custGeom>
                <a:avLst/>
                <a:gdLst>
                  <a:gd name="T0" fmla="*/ 3 w 103"/>
                  <a:gd name="T1" fmla="*/ 45 h 103"/>
                  <a:gd name="T2" fmla="*/ 45 w 103"/>
                  <a:gd name="T3" fmla="*/ 100 h 103"/>
                  <a:gd name="T4" fmla="*/ 100 w 103"/>
                  <a:gd name="T5" fmla="*/ 58 h 103"/>
                  <a:gd name="T6" fmla="*/ 58 w 103"/>
                  <a:gd name="T7" fmla="*/ 3 h 103"/>
                  <a:gd name="T8" fmla="*/ 3 w 103"/>
                  <a:gd name="T9" fmla="*/ 4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103">
                    <a:moveTo>
                      <a:pt x="3" y="45"/>
                    </a:moveTo>
                    <a:cubicBezTo>
                      <a:pt x="0" y="72"/>
                      <a:pt x="18" y="96"/>
                      <a:pt x="45" y="100"/>
                    </a:cubicBezTo>
                    <a:cubicBezTo>
                      <a:pt x="72" y="103"/>
                      <a:pt x="96" y="84"/>
                      <a:pt x="100" y="58"/>
                    </a:cubicBezTo>
                    <a:cubicBezTo>
                      <a:pt x="103" y="31"/>
                      <a:pt x="84" y="7"/>
                      <a:pt x="58" y="3"/>
                    </a:cubicBezTo>
                    <a:cubicBezTo>
                      <a:pt x="31" y="0"/>
                      <a:pt x="7" y="18"/>
                      <a:pt x="3" y="45"/>
                    </a:cubicBezTo>
                    <a:close/>
                  </a:path>
                </a:pathLst>
              </a:custGeom>
              <a:solidFill>
                <a:srgbClr val="6555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53">
                <a:extLst>
                  <a:ext uri="{FF2B5EF4-FFF2-40B4-BE49-F238E27FC236}">
                    <a16:creationId xmlns:a16="http://schemas.microsoft.com/office/drawing/2014/main" id="{FC7D31FD-4E37-F956-12EA-CDCE57DD9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70700" y="2681288"/>
                <a:ext cx="392113" cy="388938"/>
              </a:xfrm>
              <a:custGeom>
                <a:avLst/>
                <a:gdLst>
                  <a:gd name="T0" fmla="*/ 3 w 104"/>
                  <a:gd name="T1" fmla="*/ 45 h 103"/>
                  <a:gd name="T2" fmla="*/ 45 w 104"/>
                  <a:gd name="T3" fmla="*/ 100 h 103"/>
                  <a:gd name="T4" fmla="*/ 100 w 104"/>
                  <a:gd name="T5" fmla="*/ 58 h 103"/>
                  <a:gd name="T6" fmla="*/ 58 w 104"/>
                  <a:gd name="T7" fmla="*/ 3 h 103"/>
                  <a:gd name="T8" fmla="*/ 3 w 104"/>
                  <a:gd name="T9" fmla="*/ 45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03">
                    <a:moveTo>
                      <a:pt x="3" y="45"/>
                    </a:moveTo>
                    <a:cubicBezTo>
                      <a:pt x="0" y="72"/>
                      <a:pt x="19" y="96"/>
                      <a:pt x="45" y="100"/>
                    </a:cubicBezTo>
                    <a:cubicBezTo>
                      <a:pt x="72" y="103"/>
                      <a:pt x="97" y="85"/>
                      <a:pt x="100" y="58"/>
                    </a:cubicBezTo>
                    <a:cubicBezTo>
                      <a:pt x="104" y="31"/>
                      <a:pt x="85" y="7"/>
                      <a:pt x="58" y="3"/>
                    </a:cubicBezTo>
                    <a:cubicBezTo>
                      <a:pt x="31" y="0"/>
                      <a:pt x="7" y="19"/>
                      <a:pt x="3" y="45"/>
                    </a:cubicBezTo>
                    <a:close/>
                  </a:path>
                </a:pathLst>
              </a:custGeom>
              <a:solidFill>
                <a:srgbClr val="6555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54">
                <a:extLst>
                  <a:ext uri="{FF2B5EF4-FFF2-40B4-BE49-F238E27FC236}">
                    <a16:creationId xmlns:a16="http://schemas.microsoft.com/office/drawing/2014/main" id="{7CCF9FD2-6280-3AC8-B96E-38D961EF11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13650" y="3111501"/>
                <a:ext cx="392113" cy="392113"/>
              </a:xfrm>
              <a:custGeom>
                <a:avLst/>
                <a:gdLst>
                  <a:gd name="T0" fmla="*/ 3 w 104"/>
                  <a:gd name="T1" fmla="*/ 46 h 104"/>
                  <a:gd name="T2" fmla="*/ 45 w 104"/>
                  <a:gd name="T3" fmla="*/ 100 h 104"/>
                  <a:gd name="T4" fmla="*/ 100 w 104"/>
                  <a:gd name="T5" fmla="*/ 58 h 104"/>
                  <a:gd name="T6" fmla="*/ 58 w 104"/>
                  <a:gd name="T7" fmla="*/ 4 h 104"/>
                  <a:gd name="T8" fmla="*/ 3 w 104"/>
                  <a:gd name="T9" fmla="*/ 46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104">
                    <a:moveTo>
                      <a:pt x="3" y="46"/>
                    </a:moveTo>
                    <a:cubicBezTo>
                      <a:pt x="0" y="72"/>
                      <a:pt x="19" y="97"/>
                      <a:pt x="45" y="100"/>
                    </a:cubicBezTo>
                    <a:cubicBezTo>
                      <a:pt x="72" y="104"/>
                      <a:pt x="97" y="85"/>
                      <a:pt x="100" y="58"/>
                    </a:cubicBezTo>
                    <a:cubicBezTo>
                      <a:pt x="104" y="32"/>
                      <a:pt x="85" y="7"/>
                      <a:pt x="58" y="4"/>
                    </a:cubicBezTo>
                    <a:cubicBezTo>
                      <a:pt x="31" y="0"/>
                      <a:pt x="7" y="19"/>
                      <a:pt x="3" y="46"/>
                    </a:cubicBezTo>
                    <a:close/>
                  </a:path>
                </a:pathLst>
              </a:custGeom>
              <a:solidFill>
                <a:srgbClr val="6555A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55">
                <a:extLst>
                  <a:ext uri="{FF2B5EF4-FFF2-40B4-BE49-F238E27FC236}">
                    <a16:creationId xmlns:a16="http://schemas.microsoft.com/office/drawing/2014/main" id="{4345E6F9-3491-F061-1C51-64BEE4C7F2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64438" y="1998663"/>
                <a:ext cx="708025" cy="682625"/>
              </a:xfrm>
              <a:custGeom>
                <a:avLst/>
                <a:gdLst>
                  <a:gd name="T0" fmla="*/ 93 w 188"/>
                  <a:gd name="T1" fmla="*/ 181 h 181"/>
                  <a:gd name="T2" fmla="*/ 82 w 188"/>
                  <a:gd name="T3" fmla="*/ 180 h 181"/>
                  <a:gd name="T4" fmla="*/ 34 w 188"/>
                  <a:gd name="T5" fmla="*/ 159 h 181"/>
                  <a:gd name="T6" fmla="*/ 4 w 188"/>
                  <a:gd name="T7" fmla="*/ 79 h 181"/>
                  <a:gd name="T8" fmla="*/ 93 w 188"/>
                  <a:gd name="T9" fmla="*/ 0 h 181"/>
                  <a:gd name="T10" fmla="*/ 105 w 188"/>
                  <a:gd name="T11" fmla="*/ 1 h 181"/>
                  <a:gd name="T12" fmla="*/ 142 w 188"/>
                  <a:gd name="T13" fmla="*/ 14 h 181"/>
                  <a:gd name="T14" fmla="*/ 183 w 188"/>
                  <a:gd name="T15" fmla="*/ 102 h 181"/>
                  <a:gd name="T16" fmla="*/ 93 w 188"/>
                  <a:gd name="T17" fmla="*/ 18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8" h="181">
                    <a:moveTo>
                      <a:pt x="93" y="181"/>
                    </a:moveTo>
                    <a:cubicBezTo>
                      <a:pt x="90" y="181"/>
                      <a:pt x="86" y="180"/>
                      <a:pt x="82" y="180"/>
                    </a:cubicBezTo>
                    <a:cubicBezTo>
                      <a:pt x="64" y="178"/>
                      <a:pt x="48" y="170"/>
                      <a:pt x="34" y="159"/>
                    </a:cubicBezTo>
                    <a:cubicBezTo>
                      <a:pt x="11" y="139"/>
                      <a:pt x="0" y="109"/>
                      <a:pt x="4" y="79"/>
                    </a:cubicBezTo>
                    <a:cubicBezTo>
                      <a:pt x="10" y="34"/>
                      <a:pt x="48" y="0"/>
                      <a:pt x="93" y="0"/>
                    </a:cubicBezTo>
                    <a:cubicBezTo>
                      <a:pt x="97" y="0"/>
                      <a:pt x="101" y="0"/>
                      <a:pt x="105" y="1"/>
                    </a:cubicBezTo>
                    <a:cubicBezTo>
                      <a:pt x="118" y="2"/>
                      <a:pt x="131" y="7"/>
                      <a:pt x="142" y="14"/>
                    </a:cubicBezTo>
                    <a:cubicBezTo>
                      <a:pt x="171" y="33"/>
                      <a:pt x="188" y="67"/>
                      <a:pt x="183" y="102"/>
                    </a:cubicBezTo>
                    <a:cubicBezTo>
                      <a:pt x="177" y="147"/>
                      <a:pt x="139" y="181"/>
                      <a:pt x="93" y="181"/>
                    </a:cubicBezTo>
                  </a:path>
                </a:pathLst>
              </a:custGeom>
              <a:solidFill>
                <a:srgbClr val="DE30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56">
                <a:extLst>
                  <a:ext uri="{FF2B5EF4-FFF2-40B4-BE49-F238E27FC236}">
                    <a16:creationId xmlns:a16="http://schemas.microsoft.com/office/drawing/2014/main" id="{C97CF6B1-6A40-02DD-1E3D-A5B765568E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15250" y="2078038"/>
                <a:ext cx="523875" cy="569913"/>
              </a:xfrm>
              <a:custGeom>
                <a:avLst/>
                <a:gdLst>
                  <a:gd name="T0" fmla="*/ 53 w 139"/>
                  <a:gd name="T1" fmla="*/ 151 h 151"/>
                  <a:gd name="T2" fmla="*/ 43 w 139"/>
                  <a:gd name="T3" fmla="*/ 150 h 151"/>
                  <a:gd name="T4" fmla="*/ 0 w 139"/>
                  <a:gd name="T5" fmla="*/ 131 h 151"/>
                  <a:gd name="T6" fmla="*/ 97 w 139"/>
                  <a:gd name="T7" fmla="*/ 0 h 151"/>
                  <a:gd name="T8" fmla="*/ 135 w 139"/>
                  <a:gd name="T9" fmla="*/ 80 h 151"/>
                  <a:gd name="T10" fmla="*/ 53 w 139"/>
                  <a:gd name="T11" fmla="*/ 15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151">
                    <a:moveTo>
                      <a:pt x="53" y="151"/>
                    </a:moveTo>
                    <a:cubicBezTo>
                      <a:pt x="50" y="151"/>
                      <a:pt x="46" y="151"/>
                      <a:pt x="43" y="150"/>
                    </a:cubicBezTo>
                    <a:cubicBezTo>
                      <a:pt x="26" y="148"/>
                      <a:pt x="12" y="141"/>
                      <a:pt x="0" y="131"/>
                    </a:cubicBezTo>
                    <a:cubicBezTo>
                      <a:pt x="67" y="109"/>
                      <a:pt x="91" y="55"/>
                      <a:pt x="97" y="0"/>
                    </a:cubicBezTo>
                    <a:cubicBezTo>
                      <a:pt x="123" y="17"/>
                      <a:pt x="139" y="47"/>
                      <a:pt x="135" y="80"/>
                    </a:cubicBezTo>
                    <a:cubicBezTo>
                      <a:pt x="129" y="121"/>
                      <a:pt x="94" y="151"/>
                      <a:pt x="53" y="151"/>
                    </a:cubicBezTo>
                  </a:path>
                </a:pathLst>
              </a:custGeom>
              <a:solidFill>
                <a:srgbClr val="BA00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57">
                <a:extLst>
                  <a:ext uri="{FF2B5EF4-FFF2-40B4-BE49-F238E27FC236}">
                    <a16:creationId xmlns:a16="http://schemas.microsoft.com/office/drawing/2014/main" id="{1585914E-3660-D058-7E98-9CD50294A8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6038" y="2100263"/>
                <a:ext cx="331788" cy="325438"/>
              </a:xfrm>
              <a:custGeom>
                <a:avLst/>
                <a:gdLst>
                  <a:gd name="T0" fmla="*/ 18 w 88"/>
                  <a:gd name="T1" fmla="*/ 86 h 86"/>
                  <a:gd name="T2" fmla="*/ 14 w 88"/>
                  <a:gd name="T3" fmla="*/ 85 h 86"/>
                  <a:gd name="T4" fmla="*/ 21 w 88"/>
                  <a:gd name="T5" fmla="*/ 20 h 86"/>
                  <a:gd name="T6" fmla="*/ 64 w 88"/>
                  <a:gd name="T7" fmla="*/ 0 h 86"/>
                  <a:gd name="T8" fmla="*/ 80 w 88"/>
                  <a:gd name="T9" fmla="*/ 3 h 86"/>
                  <a:gd name="T10" fmla="*/ 82 w 88"/>
                  <a:gd name="T11" fmla="*/ 18 h 86"/>
                  <a:gd name="T12" fmla="*/ 36 w 88"/>
                  <a:gd name="T13" fmla="*/ 59 h 86"/>
                  <a:gd name="T14" fmla="*/ 26 w 88"/>
                  <a:gd name="T15" fmla="*/ 82 h 86"/>
                  <a:gd name="T16" fmla="*/ 26 w 88"/>
                  <a:gd name="T17" fmla="*/ 81 h 86"/>
                  <a:gd name="T18" fmla="*/ 18 w 88"/>
                  <a:gd name="T19" fmla="*/ 8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86">
                    <a:moveTo>
                      <a:pt x="18" y="86"/>
                    </a:moveTo>
                    <a:cubicBezTo>
                      <a:pt x="16" y="86"/>
                      <a:pt x="15" y="86"/>
                      <a:pt x="14" y="85"/>
                    </a:cubicBezTo>
                    <a:cubicBezTo>
                      <a:pt x="5" y="80"/>
                      <a:pt x="0" y="46"/>
                      <a:pt x="21" y="20"/>
                    </a:cubicBezTo>
                    <a:cubicBezTo>
                      <a:pt x="31" y="8"/>
                      <a:pt x="47" y="0"/>
                      <a:pt x="64" y="0"/>
                    </a:cubicBezTo>
                    <a:cubicBezTo>
                      <a:pt x="69" y="0"/>
                      <a:pt x="75" y="1"/>
                      <a:pt x="80" y="3"/>
                    </a:cubicBezTo>
                    <a:cubicBezTo>
                      <a:pt x="87" y="5"/>
                      <a:pt x="88" y="14"/>
                      <a:pt x="82" y="18"/>
                    </a:cubicBezTo>
                    <a:cubicBezTo>
                      <a:pt x="73" y="23"/>
                      <a:pt x="50" y="29"/>
                      <a:pt x="36" y="59"/>
                    </a:cubicBezTo>
                    <a:cubicBezTo>
                      <a:pt x="36" y="59"/>
                      <a:pt x="26" y="82"/>
                      <a:pt x="26" y="82"/>
                    </a:cubicBezTo>
                    <a:cubicBezTo>
                      <a:pt x="26" y="82"/>
                      <a:pt x="26" y="82"/>
                      <a:pt x="26" y="81"/>
                    </a:cubicBezTo>
                    <a:cubicBezTo>
                      <a:pt x="24" y="84"/>
                      <a:pt x="21" y="86"/>
                      <a:pt x="18" y="86"/>
                    </a:cubicBezTo>
                  </a:path>
                </a:pathLst>
              </a:custGeom>
              <a:solidFill>
                <a:srgbClr val="E68D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58">
                <a:extLst>
                  <a:ext uri="{FF2B5EF4-FFF2-40B4-BE49-F238E27FC236}">
                    <a16:creationId xmlns:a16="http://schemas.microsoft.com/office/drawing/2014/main" id="{E8A3B5E9-9825-860B-E6A5-5A39354B00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5813" y="1527176"/>
                <a:ext cx="346075" cy="347663"/>
              </a:xfrm>
              <a:custGeom>
                <a:avLst/>
                <a:gdLst>
                  <a:gd name="T0" fmla="*/ 3 w 92"/>
                  <a:gd name="T1" fmla="*/ 41 h 92"/>
                  <a:gd name="T2" fmla="*/ 40 w 92"/>
                  <a:gd name="T3" fmla="*/ 89 h 92"/>
                  <a:gd name="T4" fmla="*/ 89 w 92"/>
                  <a:gd name="T5" fmla="*/ 52 h 92"/>
                  <a:gd name="T6" fmla="*/ 52 w 92"/>
                  <a:gd name="T7" fmla="*/ 4 h 92"/>
                  <a:gd name="T8" fmla="*/ 3 w 92"/>
                  <a:gd name="T9" fmla="*/ 4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92">
                    <a:moveTo>
                      <a:pt x="3" y="41"/>
                    </a:moveTo>
                    <a:cubicBezTo>
                      <a:pt x="0" y="64"/>
                      <a:pt x="17" y="86"/>
                      <a:pt x="40" y="89"/>
                    </a:cubicBezTo>
                    <a:cubicBezTo>
                      <a:pt x="64" y="92"/>
                      <a:pt x="86" y="75"/>
                      <a:pt x="89" y="52"/>
                    </a:cubicBezTo>
                    <a:cubicBezTo>
                      <a:pt x="92" y="28"/>
                      <a:pt x="75" y="7"/>
                      <a:pt x="52" y="4"/>
                    </a:cubicBezTo>
                    <a:cubicBezTo>
                      <a:pt x="28" y="0"/>
                      <a:pt x="6" y="17"/>
                      <a:pt x="3" y="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59">
                <a:extLst>
                  <a:ext uri="{FF2B5EF4-FFF2-40B4-BE49-F238E27FC236}">
                    <a16:creationId xmlns:a16="http://schemas.microsoft.com/office/drawing/2014/main" id="{DAA9D148-15D1-E1BD-72EA-3E27ACBAF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4663" y="1916113"/>
                <a:ext cx="344488" cy="342900"/>
              </a:xfrm>
              <a:custGeom>
                <a:avLst/>
                <a:gdLst>
                  <a:gd name="T0" fmla="*/ 3 w 91"/>
                  <a:gd name="T1" fmla="*/ 40 h 91"/>
                  <a:gd name="T2" fmla="*/ 40 w 91"/>
                  <a:gd name="T3" fmla="*/ 88 h 91"/>
                  <a:gd name="T4" fmla="*/ 88 w 91"/>
                  <a:gd name="T5" fmla="*/ 51 h 91"/>
                  <a:gd name="T6" fmla="*/ 51 w 91"/>
                  <a:gd name="T7" fmla="*/ 3 h 91"/>
                  <a:gd name="T8" fmla="*/ 3 w 91"/>
                  <a:gd name="T9" fmla="*/ 4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1">
                    <a:moveTo>
                      <a:pt x="3" y="40"/>
                    </a:moveTo>
                    <a:cubicBezTo>
                      <a:pt x="0" y="64"/>
                      <a:pt x="16" y="85"/>
                      <a:pt x="40" y="88"/>
                    </a:cubicBezTo>
                    <a:cubicBezTo>
                      <a:pt x="63" y="91"/>
                      <a:pt x="85" y="75"/>
                      <a:pt x="88" y="51"/>
                    </a:cubicBezTo>
                    <a:cubicBezTo>
                      <a:pt x="91" y="28"/>
                      <a:pt x="74" y="6"/>
                      <a:pt x="51" y="3"/>
                    </a:cubicBezTo>
                    <a:cubicBezTo>
                      <a:pt x="27" y="0"/>
                      <a:pt x="6" y="16"/>
                      <a:pt x="3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60">
                <a:extLst>
                  <a:ext uri="{FF2B5EF4-FFF2-40B4-BE49-F238E27FC236}">
                    <a16:creationId xmlns:a16="http://schemas.microsoft.com/office/drawing/2014/main" id="{BB8DB2E7-5A12-1674-4BE1-CC0DC108A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53250" y="3667126"/>
                <a:ext cx="342900" cy="346075"/>
              </a:xfrm>
              <a:custGeom>
                <a:avLst/>
                <a:gdLst>
                  <a:gd name="T0" fmla="*/ 3 w 91"/>
                  <a:gd name="T1" fmla="*/ 41 h 92"/>
                  <a:gd name="T2" fmla="*/ 40 w 91"/>
                  <a:gd name="T3" fmla="*/ 89 h 92"/>
                  <a:gd name="T4" fmla="*/ 88 w 91"/>
                  <a:gd name="T5" fmla="*/ 52 h 92"/>
                  <a:gd name="T6" fmla="*/ 51 w 91"/>
                  <a:gd name="T7" fmla="*/ 4 h 92"/>
                  <a:gd name="T8" fmla="*/ 3 w 91"/>
                  <a:gd name="T9" fmla="*/ 41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92">
                    <a:moveTo>
                      <a:pt x="3" y="41"/>
                    </a:moveTo>
                    <a:cubicBezTo>
                      <a:pt x="0" y="64"/>
                      <a:pt x="16" y="86"/>
                      <a:pt x="40" y="89"/>
                    </a:cubicBezTo>
                    <a:cubicBezTo>
                      <a:pt x="64" y="92"/>
                      <a:pt x="85" y="75"/>
                      <a:pt x="88" y="52"/>
                    </a:cubicBezTo>
                    <a:cubicBezTo>
                      <a:pt x="91" y="28"/>
                      <a:pt x="75" y="7"/>
                      <a:pt x="51" y="4"/>
                    </a:cubicBezTo>
                    <a:cubicBezTo>
                      <a:pt x="28" y="0"/>
                      <a:pt x="6" y="17"/>
                      <a:pt x="3" y="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61">
                <a:extLst>
                  <a:ext uri="{FF2B5EF4-FFF2-40B4-BE49-F238E27FC236}">
                    <a16:creationId xmlns:a16="http://schemas.microsoft.com/office/drawing/2014/main" id="{FE0274CD-72CE-6AAA-20C7-65AC57A9D5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794500" y="1266826"/>
                <a:ext cx="2066925" cy="2770188"/>
              </a:xfrm>
              <a:custGeom>
                <a:avLst/>
                <a:gdLst>
                  <a:gd name="T0" fmla="*/ 450 w 548"/>
                  <a:gd name="T1" fmla="*/ 446 h 734"/>
                  <a:gd name="T2" fmla="*/ 464 w 548"/>
                  <a:gd name="T3" fmla="*/ 420 h 734"/>
                  <a:gd name="T4" fmla="*/ 529 w 548"/>
                  <a:gd name="T5" fmla="*/ 457 h 734"/>
                  <a:gd name="T6" fmla="*/ 287 w 548"/>
                  <a:gd name="T7" fmla="*/ 365 h 734"/>
                  <a:gd name="T8" fmla="*/ 229 w 548"/>
                  <a:gd name="T9" fmla="*/ 329 h 734"/>
                  <a:gd name="T10" fmla="*/ 246 w 548"/>
                  <a:gd name="T11" fmla="*/ 220 h 734"/>
                  <a:gd name="T12" fmla="*/ 308 w 548"/>
                  <a:gd name="T13" fmla="*/ 203 h 734"/>
                  <a:gd name="T14" fmla="*/ 360 w 548"/>
                  <a:gd name="T15" fmla="*/ 231 h 734"/>
                  <a:gd name="T16" fmla="*/ 348 w 548"/>
                  <a:gd name="T17" fmla="*/ 349 h 734"/>
                  <a:gd name="T18" fmla="*/ 309 w 548"/>
                  <a:gd name="T19" fmla="*/ 546 h 734"/>
                  <a:gd name="T20" fmla="*/ 248 w 548"/>
                  <a:gd name="T21" fmla="*/ 575 h 734"/>
                  <a:gd name="T22" fmla="*/ 244 w 548"/>
                  <a:gd name="T23" fmla="*/ 509 h 734"/>
                  <a:gd name="T24" fmla="*/ 282 w 548"/>
                  <a:gd name="T25" fmla="*/ 503 h 734"/>
                  <a:gd name="T26" fmla="*/ 109 w 548"/>
                  <a:gd name="T27" fmla="*/ 710 h 734"/>
                  <a:gd name="T28" fmla="*/ 53 w 548"/>
                  <a:gd name="T29" fmla="*/ 682 h 734"/>
                  <a:gd name="T30" fmla="*/ 92 w 548"/>
                  <a:gd name="T31" fmla="*/ 648 h 734"/>
                  <a:gd name="T32" fmla="*/ 121 w 548"/>
                  <a:gd name="T33" fmla="*/ 673 h 734"/>
                  <a:gd name="T34" fmla="*/ 112 w 548"/>
                  <a:gd name="T35" fmla="*/ 432 h 734"/>
                  <a:gd name="T36" fmla="*/ 32 w 548"/>
                  <a:gd name="T37" fmla="*/ 421 h 734"/>
                  <a:gd name="T38" fmla="*/ 77 w 548"/>
                  <a:gd name="T39" fmla="*/ 387 h 734"/>
                  <a:gd name="T40" fmla="*/ 112 w 548"/>
                  <a:gd name="T41" fmla="*/ 432 h 734"/>
                  <a:gd name="T42" fmla="*/ 26 w 548"/>
                  <a:gd name="T43" fmla="*/ 239 h 734"/>
                  <a:gd name="T44" fmla="*/ 53 w 548"/>
                  <a:gd name="T45" fmla="*/ 183 h 734"/>
                  <a:gd name="T46" fmla="*/ 65 w 548"/>
                  <a:gd name="T47" fmla="*/ 250 h 734"/>
                  <a:gd name="T48" fmla="*/ 187 w 548"/>
                  <a:gd name="T49" fmla="*/ 101 h 734"/>
                  <a:gd name="T50" fmla="*/ 198 w 548"/>
                  <a:gd name="T51" fmla="*/ 21 h 734"/>
                  <a:gd name="T52" fmla="*/ 217 w 548"/>
                  <a:gd name="T53" fmla="*/ 93 h 734"/>
                  <a:gd name="T54" fmla="*/ 452 w 548"/>
                  <a:gd name="T55" fmla="*/ 88 h 734"/>
                  <a:gd name="T56" fmla="*/ 500 w 548"/>
                  <a:gd name="T57" fmla="*/ 94 h 734"/>
                  <a:gd name="T58" fmla="*/ 469 w 548"/>
                  <a:gd name="T59" fmla="*/ 149 h 734"/>
                  <a:gd name="T60" fmla="*/ 443 w 548"/>
                  <a:gd name="T61" fmla="*/ 131 h 734"/>
                  <a:gd name="T62" fmla="*/ 497 w 548"/>
                  <a:gd name="T63" fmla="*/ 395 h 734"/>
                  <a:gd name="T64" fmla="*/ 396 w 548"/>
                  <a:gd name="T65" fmla="*/ 297 h 734"/>
                  <a:gd name="T66" fmla="*/ 466 w 548"/>
                  <a:gd name="T67" fmla="*/ 167 h 734"/>
                  <a:gd name="T68" fmla="*/ 524 w 548"/>
                  <a:gd name="T69" fmla="*/ 122 h 734"/>
                  <a:gd name="T70" fmla="*/ 442 w 548"/>
                  <a:gd name="T71" fmla="*/ 74 h 734"/>
                  <a:gd name="T72" fmla="*/ 360 w 548"/>
                  <a:gd name="T73" fmla="*/ 207 h 734"/>
                  <a:gd name="T74" fmla="*/ 297 w 548"/>
                  <a:gd name="T75" fmla="*/ 185 h 734"/>
                  <a:gd name="T76" fmla="*/ 227 w 548"/>
                  <a:gd name="T77" fmla="*/ 106 h 734"/>
                  <a:gd name="T78" fmla="*/ 200 w 548"/>
                  <a:gd name="T79" fmla="*/ 4 h 734"/>
                  <a:gd name="T80" fmla="*/ 193 w 548"/>
                  <a:gd name="T81" fmla="*/ 118 h 734"/>
                  <a:gd name="T82" fmla="*/ 199 w 548"/>
                  <a:gd name="T83" fmla="*/ 271 h 734"/>
                  <a:gd name="T84" fmla="*/ 79 w 548"/>
                  <a:gd name="T85" fmla="*/ 370 h 734"/>
                  <a:gd name="T86" fmla="*/ 105 w 548"/>
                  <a:gd name="T87" fmla="*/ 224 h 734"/>
                  <a:gd name="T88" fmla="*/ 2 w 548"/>
                  <a:gd name="T89" fmla="*/ 211 h 734"/>
                  <a:gd name="T90" fmla="*/ 49 w 548"/>
                  <a:gd name="T91" fmla="*/ 269 h 734"/>
                  <a:gd name="T92" fmla="*/ 15 w 548"/>
                  <a:gd name="T93" fmla="*/ 419 h 734"/>
                  <a:gd name="T94" fmla="*/ 72 w 548"/>
                  <a:gd name="T95" fmla="*/ 484 h 734"/>
                  <a:gd name="T96" fmla="*/ 123 w 548"/>
                  <a:gd name="T97" fmla="*/ 402 h 734"/>
                  <a:gd name="T98" fmla="*/ 281 w 548"/>
                  <a:gd name="T99" fmla="*/ 382 h 734"/>
                  <a:gd name="T100" fmla="*/ 212 w 548"/>
                  <a:gd name="T101" fmla="*/ 534 h 734"/>
                  <a:gd name="T102" fmla="*/ 94 w 548"/>
                  <a:gd name="T103" fmla="*/ 631 h 734"/>
                  <a:gd name="T104" fmla="*/ 47 w 548"/>
                  <a:gd name="T105" fmla="*/ 714 h 734"/>
                  <a:gd name="T106" fmla="*/ 119 w 548"/>
                  <a:gd name="T107" fmla="*/ 723 h 734"/>
                  <a:gd name="T108" fmla="*/ 233 w 548"/>
                  <a:gd name="T109" fmla="*/ 586 h 734"/>
                  <a:gd name="T110" fmla="*/ 326 w 548"/>
                  <a:gd name="T111" fmla="*/ 548 h 734"/>
                  <a:gd name="T112" fmla="*/ 298 w 548"/>
                  <a:gd name="T113" fmla="*/ 383 h 734"/>
                  <a:gd name="T114" fmla="*/ 432 w 548"/>
                  <a:gd name="T115" fmla="*/ 444 h 734"/>
                  <a:gd name="T116" fmla="*/ 490 w 548"/>
                  <a:gd name="T117" fmla="*/ 509 h 734"/>
                  <a:gd name="T118" fmla="*/ 535 w 548"/>
                  <a:gd name="T119" fmla="*/ 416 h 7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48" h="734">
                    <a:moveTo>
                      <a:pt x="529" y="457"/>
                    </a:moveTo>
                    <a:cubicBezTo>
                      <a:pt x="526" y="479"/>
                      <a:pt x="506" y="494"/>
                      <a:pt x="484" y="491"/>
                    </a:cubicBezTo>
                    <a:cubicBezTo>
                      <a:pt x="462" y="488"/>
                      <a:pt x="447" y="468"/>
                      <a:pt x="450" y="446"/>
                    </a:cubicBezTo>
                    <a:cubicBezTo>
                      <a:pt x="450" y="442"/>
                      <a:pt x="452" y="438"/>
                      <a:pt x="454" y="434"/>
                    </a:cubicBezTo>
                    <a:cubicBezTo>
                      <a:pt x="454" y="434"/>
                      <a:pt x="454" y="434"/>
                      <a:pt x="454" y="434"/>
                    </a:cubicBezTo>
                    <a:cubicBezTo>
                      <a:pt x="456" y="428"/>
                      <a:pt x="460" y="424"/>
                      <a:pt x="464" y="420"/>
                    </a:cubicBezTo>
                    <a:cubicBezTo>
                      <a:pt x="471" y="415"/>
                      <a:pt x="480" y="411"/>
                      <a:pt x="489" y="411"/>
                    </a:cubicBezTo>
                    <a:cubicBezTo>
                      <a:pt x="491" y="411"/>
                      <a:pt x="493" y="411"/>
                      <a:pt x="495" y="412"/>
                    </a:cubicBezTo>
                    <a:cubicBezTo>
                      <a:pt x="517" y="415"/>
                      <a:pt x="532" y="435"/>
                      <a:pt x="529" y="457"/>
                    </a:cubicBezTo>
                    <a:close/>
                    <a:moveTo>
                      <a:pt x="300" y="366"/>
                    </a:moveTo>
                    <a:cubicBezTo>
                      <a:pt x="297" y="366"/>
                      <a:pt x="297" y="366"/>
                      <a:pt x="297" y="366"/>
                    </a:cubicBezTo>
                    <a:cubicBezTo>
                      <a:pt x="294" y="366"/>
                      <a:pt x="290" y="366"/>
                      <a:pt x="287" y="365"/>
                    </a:cubicBezTo>
                    <a:cubicBezTo>
                      <a:pt x="285" y="365"/>
                      <a:pt x="284" y="365"/>
                      <a:pt x="283" y="365"/>
                    </a:cubicBezTo>
                    <a:cubicBezTo>
                      <a:pt x="268" y="362"/>
                      <a:pt x="255" y="356"/>
                      <a:pt x="244" y="346"/>
                    </a:cubicBezTo>
                    <a:cubicBezTo>
                      <a:pt x="238" y="341"/>
                      <a:pt x="233" y="336"/>
                      <a:pt x="229" y="329"/>
                    </a:cubicBezTo>
                    <a:cubicBezTo>
                      <a:pt x="226" y="324"/>
                      <a:pt x="223" y="319"/>
                      <a:pt x="221" y="314"/>
                    </a:cubicBezTo>
                    <a:cubicBezTo>
                      <a:pt x="216" y="301"/>
                      <a:pt x="214" y="288"/>
                      <a:pt x="216" y="274"/>
                    </a:cubicBezTo>
                    <a:cubicBezTo>
                      <a:pt x="219" y="252"/>
                      <a:pt x="230" y="233"/>
                      <a:pt x="246" y="220"/>
                    </a:cubicBezTo>
                    <a:cubicBezTo>
                      <a:pt x="251" y="217"/>
                      <a:pt x="256" y="213"/>
                      <a:pt x="261" y="211"/>
                    </a:cubicBezTo>
                    <a:cubicBezTo>
                      <a:pt x="272" y="205"/>
                      <a:pt x="284" y="202"/>
                      <a:pt x="297" y="202"/>
                    </a:cubicBezTo>
                    <a:cubicBezTo>
                      <a:pt x="301" y="202"/>
                      <a:pt x="304" y="203"/>
                      <a:pt x="308" y="203"/>
                    </a:cubicBezTo>
                    <a:cubicBezTo>
                      <a:pt x="320" y="205"/>
                      <a:pt x="332" y="209"/>
                      <a:pt x="341" y="215"/>
                    </a:cubicBezTo>
                    <a:cubicBezTo>
                      <a:pt x="343" y="216"/>
                      <a:pt x="345" y="218"/>
                      <a:pt x="347" y="219"/>
                    </a:cubicBezTo>
                    <a:cubicBezTo>
                      <a:pt x="352" y="223"/>
                      <a:pt x="356" y="227"/>
                      <a:pt x="360" y="231"/>
                    </a:cubicBezTo>
                    <a:cubicBezTo>
                      <a:pt x="374" y="248"/>
                      <a:pt x="382" y="271"/>
                      <a:pt x="379" y="295"/>
                    </a:cubicBezTo>
                    <a:cubicBezTo>
                      <a:pt x="376" y="311"/>
                      <a:pt x="370" y="325"/>
                      <a:pt x="360" y="337"/>
                    </a:cubicBezTo>
                    <a:cubicBezTo>
                      <a:pt x="356" y="341"/>
                      <a:pt x="352" y="345"/>
                      <a:pt x="348" y="349"/>
                    </a:cubicBezTo>
                    <a:cubicBezTo>
                      <a:pt x="334" y="359"/>
                      <a:pt x="318" y="365"/>
                      <a:pt x="300" y="366"/>
                    </a:cubicBezTo>
                    <a:close/>
                    <a:moveTo>
                      <a:pt x="301" y="517"/>
                    </a:moveTo>
                    <a:cubicBezTo>
                      <a:pt x="307" y="525"/>
                      <a:pt x="310" y="536"/>
                      <a:pt x="309" y="546"/>
                    </a:cubicBezTo>
                    <a:cubicBezTo>
                      <a:pt x="307" y="557"/>
                      <a:pt x="302" y="566"/>
                      <a:pt x="293" y="573"/>
                    </a:cubicBezTo>
                    <a:cubicBezTo>
                      <a:pt x="285" y="579"/>
                      <a:pt x="274" y="582"/>
                      <a:pt x="264" y="581"/>
                    </a:cubicBezTo>
                    <a:cubicBezTo>
                      <a:pt x="258" y="580"/>
                      <a:pt x="252" y="578"/>
                      <a:pt x="248" y="575"/>
                    </a:cubicBezTo>
                    <a:cubicBezTo>
                      <a:pt x="243" y="572"/>
                      <a:pt x="238" y="568"/>
                      <a:pt x="235" y="563"/>
                    </a:cubicBezTo>
                    <a:cubicBezTo>
                      <a:pt x="230" y="555"/>
                      <a:pt x="228" y="546"/>
                      <a:pt x="229" y="536"/>
                    </a:cubicBezTo>
                    <a:cubicBezTo>
                      <a:pt x="230" y="525"/>
                      <a:pt x="236" y="516"/>
                      <a:pt x="244" y="509"/>
                    </a:cubicBezTo>
                    <a:cubicBezTo>
                      <a:pt x="250" y="505"/>
                      <a:pt x="258" y="502"/>
                      <a:pt x="265" y="501"/>
                    </a:cubicBezTo>
                    <a:cubicBezTo>
                      <a:pt x="268" y="501"/>
                      <a:pt x="271" y="501"/>
                      <a:pt x="274" y="501"/>
                    </a:cubicBezTo>
                    <a:cubicBezTo>
                      <a:pt x="277" y="502"/>
                      <a:pt x="280" y="502"/>
                      <a:pt x="282" y="503"/>
                    </a:cubicBezTo>
                    <a:cubicBezTo>
                      <a:pt x="289" y="506"/>
                      <a:pt x="296" y="510"/>
                      <a:pt x="301" y="517"/>
                    </a:cubicBezTo>
                    <a:close/>
                    <a:moveTo>
                      <a:pt x="122" y="687"/>
                    </a:moveTo>
                    <a:cubicBezTo>
                      <a:pt x="121" y="696"/>
                      <a:pt x="116" y="704"/>
                      <a:pt x="109" y="710"/>
                    </a:cubicBezTo>
                    <a:cubicBezTo>
                      <a:pt x="101" y="715"/>
                      <a:pt x="92" y="718"/>
                      <a:pt x="83" y="716"/>
                    </a:cubicBezTo>
                    <a:cubicBezTo>
                      <a:pt x="74" y="715"/>
                      <a:pt x="66" y="711"/>
                      <a:pt x="60" y="703"/>
                    </a:cubicBezTo>
                    <a:cubicBezTo>
                      <a:pt x="56" y="697"/>
                      <a:pt x="53" y="690"/>
                      <a:pt x="53" y="682"/>
                    </a:cubicBezTo>
                    <a:cubicBezTo>
                      <a:pt x="53" y="681"/>
                      <a:pt x="53" y="679"/>
                      <a:pt x="53" y="678"/>
                    </a:cubicBezTo>
                    <a:cubicBezTo>
                      <a:pt x="56" y="661"/>
                      <a:pt x="71" y="648"/>
                      <a:pt x="88" y="648"/>
                    </a:cubicBezTo>
                    <a:cubicBezTo>
                      <a:pt x="89" y="648"/>
                      <a:pt x="91" y="648"/>
                      <a:pt x="92" y="648"/>
                    </a:cubicBezTo>
                    <a:cubicBezTo>
                      <a:pt x="100" y="649"/>
                      <a:pt x="107" y="653"/>
                      <a:pt x="112" y="658"/>
                    </a:cubicBezTo>
                    <a:cubicBezTo>
                      <a:pt x="113" y="659"/>
                      <a:pt x="114" y="660"/>
                      <a:pt x="115" y="661"/>
                    </a:cubicBezTo>
                    <a:cubicBezTo>
                      <a:pt x="118" y="665"/>
                      <a:pt x="120" y="669"/>
                      <a:pt x="121" y="673"/>
                    </a:cubicBezTo>
                    <a:cubicBezTo>
                      <a:pt x="121" y="673"/>
                      <a:pt x="121" y="673"/>
                      <a:pt x="121" y="673"/>
                    </a:cubicBezTo>
                    <a:cubicBezTo>
                      <a:pt x="122" y="677"/>
                      <a:pt x="122" y="682"/>
                      <a:pt x="122" y="687"/>
                    </a:cubicBezTo>
                    <a:close/>
                    <a:moveTo>
                      <a:pt x="112" y="432"/>
                    </a:moveTo>
                    <a:cubicBezTo>
                      <a:pt x="109" y="454"/>
                      <a:pt x="88" y="469"/>
                      <a:pt x="67" y="466"/>
                    </a:cubicBezTo>
                    <a:cubicBezTo>
                      <a:pt x="56" y="465"/>
                      <a:pt x="46" y="460"/>
                      <a:pt x="40" y="451"/>
                    </a:cubicBezTo>
                    <a:cubicBezTo>
                      <a:pt x="33" y="443"/>
                      <a:pt x="31" y="432"/>
                      <a:pt x="32" y="421"/>
                    </a:cubicBezTo>
                    <a:cubicBezTo>
                      <a:pt x="34" y="405"/>
                      <a:pt x="45" y="393"/>
                      <a:pt x="60" y="388"/>
                    </a:cubicBezTo>
                    <a:cubicBezTo>
                      <a:pt x="64" y="387"/>
                      <a:pt x="68" y="386"/>
                      <a:pt x="72" y="386"/>
                    </a:cubicBezTo>
                    <a:cubicBezTo>
                      <a:pt x="73" y="386"/>
                      <a:pt x="75" y="387"/>
                      <a:pt x="77" y="387"/>
                    </a:cubicBezTo>
                    <a:cubicBezTo>
                      <a:pt x="86" y="388"/>
                      <a:pt x="93" y="392"/>
                      <a:pt x="99" y="397"/>
                    </a:cubicBezTo>
                    <a:cubicBezTo>
                      <a:pt x="103" y="401"/>
                      <a:pt x="107" y="406"/>
                      <a:pt x="109" y="412"/>
                    </a:cubicBezTo>
                    <a:cubicBezTo>
                      <a:pt x="111" y="418"/>
                      <a:pt x="113" y="425"/>
                      <a:pt x="112" y="432"/>
                    </a:cubicBezTo>
                    <a:close/>
                    <a:moveTo>
                      <a:pt x="49" y="252"/>
                    </a:moveTo>
                    <a:cubicBezTo>
                      <a:pt x="48" y="252"/>
                      <a:pt x="48" y="252"/>
                      <a:pt x="48" y="252"/>
                    </a:cubicBezTo>
                    <a:cubicBezTo>
                      <a:pt x="39" y="250"/>
                      <a:pt x="31" y="246"/>
                      <a:pt x="26" y="239"/>
                    </a:cubicBezTo>
                    <a:cubicBezTo>
                      <a:pt x="21" y="233"/>
                      <a:pt x="19" y="225"/>
                      <a:pt x="19" y="218"/>
                    </a:cubicBezTo>
                    <a:cubicBezTo>
                      <a:pt x="19" y="216"/>
                      <a:pt x="19" y="215"/>
                      <a:pt x="19" y="213"/>
                    </a:cubicBezTo>
                    <a:cubicBezTo>
                      <a:pt x="21" y="196"/>
                      <a:pt x="36" y="183"/>
                      <a:pt x="53" y="183"/>
                    </a:cubicBezTo>
                    <a:cubicBezTo>
                      <a:pt x="55" y="183"/>
                      <a:pt x="56" y="183"/>
                      <a:pt x="58" y="183"/>
                    </a:cubicBezTo>
                    <a:cubicBezTo>
                      <a:pt x="77" y="186"/>
                      <a:pt x="90" y="203"/>
                      <a:pt x="87" y="222"/>
                    </a:cubicBezTo>
                    <a:cubicBezTo>
                      <a:pt x="86" y="235"/>
                      <a:pt x="77" y="246"/>
                      <a:pt x="65" y="250"/>
                    </a:cubicBezTo>
                    <a:cubicBezTo>
                      <a:pt x="60" y="252"/>
                      <a:pt x="54" y="253"/>
                      <a:pt x="49" y="252"/>
                    </a:cubicBezTo>
                    <a:close/>
                    <a:moveTo>
                      <a:pt x="203" y="99"/>
                    </a:moveTo>
                    <a:cubicBezTo>
                      <a:pt x="198" y="101"/>
                      <a:pt x="193" y="101"/>
                      <a:pt x="187" y="101"/>
                    </a:cubicBezTo>
                    <a:cubicBezTo>
                      <a:pt x="165" y="98"/>
                      <a:pt x="150" y="78"/>
                      <a:pt x="153" y="56"/>
                    </a:cubicBezTo>
                    <a:cubicBezTo>
                      <a:pt x="155" y="35"/>
                      <a:pt x="173" y="21"/>
                      <a:pt x="192" y="21"/>
                    </a:cubicBezTo>
                    <a:cubicBezTo>
                      <a:pt x="194" y="21"/>
                      <a:pt x="196" y="21"/>
                      <a:pt x="198" y="21"/>
                    </a:cubicBezTo>
                    <a:cubicBezTo>
                      <a:pt x="220" y="24"/>
                      <a:pt x="235" y="44"/>
                      <a:pt x="232" y="66"/>
                    </a:cubicBezTo>
                    <a:cubicBezTo>
                      <a:pt x="231" y="76"/>
                      <a:pt x="226" y="85"/>
                      <a:pt x="219" y="91"/>
                    </a:cubicBezTo>
                    <a:cubicBezTo>
                      <a:pt x="217" y="93"/>
                      <a:pt x="217" y="93"/>
                      <a:pt x="217" y="93"/>
                    </a:cubicBezTo>
                    <a:cubicBezTo>
                      <a:pt x="213" y="96"/>
                      <a:pt x="208" y="98"/>
                      <a:pt x="203" y="99"/>
                    </a:cubicBezTo>
                    <a:close/>
                    <a:moveTo>
                      <a:pt x="439" y="111"/>
                    </a:moveTo>
                    <a:cubicBezTo>
                      <a:pt x="440" y="102"/>
                      <a:pt x="445" y="94"/>
                      <a:pt x="452" y="88"/>
                    </a:cubicBezTo>
                    <a:cubicBezTo>
                      <a:pt x="458" y="83"/>
                      <a:pt x="465" y="81"/>
                      <a:pt x="473" y="81"/>
                    </a:cubicBezTo>
                    <a:cubicBezTo>
                      <a:pt x="474" y="81"/>
                      <a:pt x="476" y="81"/>
                      <a:pt x="477" y="81"/>
                    </a:cubicBezTo>
                    <a:cubicBezTo>
                      <a:pt x="487" y="82"/>
                      <a:pt x="495" y="87"/>
                      <a:pt x="500" y="94"/>
                    </a:cubicBezTo>
                    <a:cubicBezTo>
                      <a:pt x="506" y="101"/>
                      <a:pt x="508" y="111"/>
                      <a:pt x="507" y="120"/>
                    </a:cubicBezTo>
                    <a:cubicBezTo>
                      <a:pt x="506" y="129"/>
                      <a:pt x="501" y="137"/>
                      <a:pt x="494" y="143"/>
                    </a:cubicBezTo>
                    <a:cubicBezTo>
                      <a:pt x="487" y="148"/>
                      <a:pt x="478" y="151"/>
                      <a:pt x="469" y="149"/>
                    </a:cubicBezTo>
                    <a:cubicBezTo>
                      <a:pt x="463" y="149"/>
                      <a:pt x="458" y="147"/>
                      <a:pt x="454" y="144"/>
                    </a:cubicBezTo>
                    <a:cubicBezTo>
                      <a:pt x="451" y="142"/>
                      <a:pt x="448" y="139"/>
                      <a:pt x="446" y="136"/>
                    </a:cubicBezTo>
                    <a:cubicBezTo>
                      <a:pt x="445" y="135"/>
                      <a:pt x="444" y="133"/>
                      <a:pt x="443" y="131"/>
                    </a:cubicBezTo>
                    <a:cubicBezTo>
                      <a:pt x="439" y="125"/>
                      <a:pt x="438" y="118"/>
                      <a:pt x="439" y="111"/>
                    </a:cubicBezTo>
                    <a:close/>
                    <a:moveTo>
                      <a:pt x="535" y="416"/>
                    </a:moveTo>
                    <a:cubicBezTo>
                      <a:pt x="526" y="404"/>
                      <a:pt x="512" y="397"/>
                      <a:pt x="497" y="395"/>
                    </a:cubicBezTo>
                    <a:cubicBezTo>
                      <a:pt x="479" y="392"/>
                      <a:pt x="463" y="398"/>
                      <a:pt x="451" y="409"/>
                    </a:cubicBezTo>
                    <a:cubicBezTo>
                      <a:pt x="373" y="347"/>
                      <a:pt x="373" y="347"/>
                      <a:pt x="373" y="347"/>
                    </a:cubicBezTo>
                    <a:cubicBezTo>
                      <a:pt x="385" y="333"/>
                      <a:pt x="393" y="316"/>
                      <a:pt x="396" y="297"/>
                    </a:cubicBezTo>
                    <a:cubicBezTo>
                      <a:pt x="399" y="269"/>
                      <a:pt x="390" y="241"/>
                      <a:pt x="372" y="219"/>
                    </a:cubicBezTo>
                    <a:cubicBezTo>
                      <a:pt x="441" y="156"/>
                      <a:pt x="441" y="156"/>
                      <a:pt x="441" y="156"/>
                    </a:cubicBezTo>
                    <a:cubicBezTo>
                      <a:pt x="448" y="162"/>
                      <a:pt x="457" y="165"/>
                      <a:pt x="466" y="167"/>
                    </a:cubicBezTo>
                    <a:cubicBezTo>
                      <a:pt x="469" y="167"/>
                      <a:pt x="471" y="167"/>
                      <a:pt x="473" y="167"/>
                    </a:cubicBezTo>
                    <a:cubicBezTo>
                      <a:pt x="484" y="167"/>
                      <a:pt x="495" y="163"/>
                      <a:pt x="505" y="156"/>
                    </a:cubicBezTo>
                    <a:cubicBezTo>
                      <a:pt x="516" y="148"/>
                      <a:pt x="522" y="136"/>
                      <a:pt x="524" y="122"/>
                    </a:cubicBezTo>
                    <a:cubicBezTo>
                      <a:pt x="526" y="108"/>
                      <a:pt x="522" y="95"/>
                      <a:pt x="514" y="84"/>
                    </a:cubicBezTo>
                    <a:cubicBezTo>
                      <a:pt x="506" y="73"/>
                      <a:pt x="493" y="66"/>
                      <a:pt x="480" y="64"/>
                    </a:cubicBezTo>
                    <a:cubicBezTo>
                      <a:pt x="466" y="62"/>
                      <a:pt x="452" y="66"/>
                      <a:pt x="442" y="74"/>
                    </a:cubicBezTo>
                    <a:cubicBezTo>
                      <a:pt x="431" y="83"/>
                      <a:pt x="424" y="95"/>
                      <a:pt x="422" y="109"/>
                    </a:cubicBezTo>
                    <a:cubicBezTo>
                      <a:pt x="420" y="121"/>
                      <a:pt x="423" y="133"/>
                      <a:pt x="430" y="143"/>
                    </a:cubicBezTo>
                    <a:cubicBezTo>
                      <a:pt x="360" y="207"/>
                      <a:pt x="360" y="207"/>
                      <a:pt x="360" y="207"/>
                    </a:cubicBezTo>
                    <a:cubicBezTo>
                      <a:pt x="357" y="205"/>
                      <a:pt x="354" y="203"/>
                      <a:pt x="351" y="201"/>
                    </a:cubicBezTo>
                    <a:cubicBezTo>
                      <a:pt x="338" y="193"/>
                      <a:pt x="325" y="188"/>
                      <a:pt x="310" y="186"/>
                    </a:cubicBezTo>
                    <a:cubicBezTo>
                      <a:pt x="306" y="185"/>
                      <a:pt x="301" y="185"/>
                      <a:pt x="297" y="185"/>
                    </a:cubicBezTo>
                    <a:cubicBezTo>
                      <a:pt x="282" y="185"/>
                      <a:pt x="268" y="188"/>
                      <a:pt x="255" y="195"/>
                    </a:cubicBezTo>
                    <a:cubicBezTo>
                      <a:pt x="225" y="108"/>
                      <a:pt x="225" y="108"/>
                      <a:pt x="225" y="108"/>
                    </a:cubicBezTo>
                    <a:cubicBezTo>
                      <a:pt x="226" y="108"/>
                      <a:pt x="227" y="107"/>
                      <a:pt x="227" y="106"/>
                    </a:cubicBezTo>
                    <a:cubicBezTo>
                      <a:pt x="240" y="97"/>
                      <a:pt x="247" y="83"/>
                      <a:pt x="249" y="68"/>
                    </a:cubicBezTo>
                    <a:cubicBezTo>
                      <a:pt x="251" y="53"/>
                      <a:pt x="247" y="38"/>
                      <a:pt x="238" y="26"/>
                    </a:cubicBezTo>
                    <a:cubicBezTo>
                      <a:pt x="229" y="14"/>
                      <a:pt x="215" y="6"/>
                      <a:pt x="200" y="4"/>
                    </a:cubicBezTo>
                    <a:cubicBezTo>
                      <a:pt x="168" y="0"/>
                      <a:pt x="140" y="22"/>
                      <a:pt x="136" y="53"/>
                    </a:cubicBezTo>
                    <a:cubicBezTo>
                      <a:pt x="131" y="85"/>
                      <a:pt x="154" y="114"/>
                      <a:pt x="185" y="118"/>
                    </a:cubicBezTo>
                    <a:cubicBezTo>
                      <a:pt x="188" y="118"/>
                      <a:pt x="190" y="118"/>
                      <a:pt x="193" y="118"/>
                    </a:cubicBezTo>
                    <a:cubicBezTo>
                      <a:pt x="198" y="118"/>
                      <a:pt x="204" y="117"/>
                      <a:pt x="209" y="116"/>
                    </a:cubicBezTo>
                    <a:cubicBezTo>
                      <a:pt x="240" y="203"/>
                      <a:pt x="240" y="203"/>
                      <a:pt x="240" y="203"/>
                    </a:cubicBezTo>
                    <a:cubicBezTo>
                      <a:pt x="218" y="219"/>
                      <a:pt x="203" y="243"/>
                      <a:pt x="199" y="271"/>
                    </a:cubicBezTo>
                    <a:cubicBezTo>
                      <a:pt x="197" y="290"/>
                      <a:pt x="199" y="308"/>
                      <a:pt x="207" y="324"/>
                    </a:cubicBezTo>
                    <a:cubicBezTo>
                      <a:pt x="114" y="387"/>
                      <a:pt x="114" y="387"/>
                      <a:pt x="114" y="387"/>
                    </a:cubicBezTo>
                    <a:cubicBezTo>
                      <a:pt x="105" y="378"/>
                      <a:pt x="93" y="372"/>
                      <a:pt x="79" y="370"/>
                    </a:cubicBezTo>
                    <a:cubicBezTo>
                      <a:pt x="78" y="370"/>
                      <a:pt x="77" y="369"/>
                      <a:pt x="75" y="369"/>
                    </a:cubicBezTo>
                    <a:cubicBezTo>
                      <a:pt x="66" y="268"/>
                      <a:pt x="66" y="268"/>
                      <a:pt x="66" y="268"/>
                    </a:cubicBezTo>
                    <a:cubicBezTo>
                      <a:pt x="86" y="262"/>
                      <a:pt x="102" y="246"/>
                      <a:pt x="105" y="224"/>
                    </a:cubicBezTo>
                    <a:cubicBezTo>
                      <a:pt x="108" y="196"/>
                      <a:pt x="88" y="170"/>
                      <a:pt x="60" y="166"/>
                    </a:cubicBezTo>
                    <a:cubicBezTo>
                      <a:pt x="58" y="166"/>
                      <a:pt x="56" y="166"/>
                      <a:pt x="53" y="166"/>
                    </a:cubicBezTo>
                    <a:cubicBezTo>
                      <a:pt x="28" y="166"/>
                      <a:pt x="5" y="185"/>
                      <a:pt x="2" y="211"/>
                    </a:cubicBezTo>
                    <a:cubicBezTo>
                      <a:pt x="0" y="225"/>
                      <a:pt x="4" y="238"/>
                      <a:pt x="12" y="249"/>
                    </a:cubicBezTo>
                    <a:cubicBezTo>
                      <a:pt x="21" y="260"/>
                      <a:pt x="33" y="267"/>
                      <a:pt x="47" y="269"/>
                    </a:cubicBezTo>
                    <a:cubicBezTo>
                      <a:pt x="48" y="269"/>
                      <a:pt x="48" y="269"/>
                      <a:pt x="49" y="269"/>
                    </a:cubicBezTo>
                    <a:cubicBezTo>
                      <a:pt x="58" y="371"/>
                      <a:pt x="58" y="371"/>
                      <a:pt x="58" y="371"/>
                    </a:cubicBezTo>
                    <a:cubicBezTo>
                      <a:pt x="50" y="373"/>
                      <a:pt x="43" y="376"/>
                      <a:pt x="37" y="381"/>
                    </a:cubicBezTo>
                    <a:cubicBezTo>
                      <a:pt x="25" y="390"/>
                      <a:pt x="17" y="404"/>
                      <a:pt x="15" y="419"/>
                    </a:cubicBezTo>
                    <a:cubicBezTo>
                      <a:pt x="13" y="434"/>
                      <a:pt x="17" y="449"/>
                      <a:pt x="26" y="462"/>
                    </a:cubicBezTo>
                    <a:cubicBezTo>
                      <a:pt x="36" y="474"/>
                      <a:pt x="49" y="481"/>
                      <a:pt x="64" y="483"/>
                    </a:cubicBezTo>
                    <a:cubicBezTo>
                      <a:pt x="67" y="484"/>
                      <a:pt x="69" y="484"/>
                      <a:pt x="72" y="484"/>
                    </a:cubicBezTo>
                    <a:cubicBezTo>
                      <a:pt x="84" y="484"/>
                      <a:pt x="97" y="480"/>
                      <a:pt x="107" y="472"/>
                    </a:cubicBezTo>
                    <a:cubicBezTo>
                      <a:pt x="119" y="463"/>
                      <a:pt x="127" y="449"/>
                      <a:pt x="129" y="434"/>
                    </a:cubicBezTo>
                    <a:cubicBezTo>
                      <a:pt x="130" y="422"/>
                      <a:pt x="128" y="411"/>
                      <a:pt x="123" y="402"/>
                    </a:cubicBezTo>
                    <a:cubicBezTo>
                      <a:pt x="215" y="339"/>
                      <a:pt x="215" y="339"/>
                      <a:pt x="215" y="339"/>
                    </a:cubicBezTo>
                    <a:cubicBezTo>
                      <a:pt x="220" y="347"/>
                      <a:pt x="226" y="353"/>
                      <a:pt x="233" y="359"/>
                    </a:cubicBezTo>
                    <a:cubicBezTo>
                      <a:pt x="246" y="371"/>
                      <a:pt x="263" y="379"/>
                      <a:pt x="281" y="382"/>
                    </a:cubicBezTo>
                    <a:cubicBezTo>
                      <a:pt x="267" y="484"/>
                      <a:pt x="267" y="484"/>
                      <a:pt x="267" y="484"/>
                    </a:cubicBezTo>
                    <a:cubicBezTo>
                      <a:pt x="255" y="484"/>
                      <a:pt x="243" y="488"/>
                      <a:pt x="234" y="496"/>
                    </a:cubicBezTo>
                    <a:cubicBezTo>
                      <a:pt x="222" y="505"/>
                      <a:pt x="214" y="518"/>
                      <a:pt x="212" y="534"/>
                    </a:cubicBezTo>
                    <a:cubicBezTo>
                      <a:pt x="210" y="548"/>
                      <a:pt x="214" y="562"/>
                      <a:pt x="222" y="574"/>
                    </a:cubicBezTo>
                    <a:cubicBezTo>
                      <a:pt x="126" y="647"/>
                      <a:pt x="126" y="647"/>
                      <a:pt x="126" y="647"/>
                    </a:cubicBezTo>
                    <a:cubicBezTo>
                      <a:pt x="118" y="638"/>
                      <a:pt x="107" y="633"/>
                      <a:pt x="94" y="631"/>
                    </a:cubicBezTo>
                    <a:cubicBezTo>
                      <a:pt x="92" y="631"/>
                      <a:pt x="90" y="631"/>
                      <a:pt x="88" y="631"/>
                    </a:cubicBezTo>
                    <a:cubicBezTo>
                      <a:pt x="62" y="631"/>
                      <a:pt x="40" y="650"/>
                      <a:pt x="36" y="676"/>
                    </a:cubicBezTo>
                    <a:cubicBezTo>
                      <a:pt x="34" y="689"/>
                      <a:pt x="38" y="703"/>
                      <a:pt x="47" y="714"/>
                    </a:cubicBezTo>
                    <a:cubicBezTo>
                      <a:pt x="55" y="725"/>
                      <a:pt x="67" y="732"/>
                      <a:pt x="81" y="734"/>
                    </a:cubicBezTo>
                    <a:cubicBezTo>
                      <a:pt x="83" y="734"/>
                      <a:pt x="85" y="734"/>
                      <a:pt x="88" y="734"/>
                    </a:cubicBezTo>
                    <a:cubicBezTo>
                      <a:pt x="99" y="734"/>
                      <a:pt x="110" y="730"/>
                      <a:pt x="119" y="723"/>
                    </a:cubicBezTo>
                    <a:cubicBezTo>
                      <a:pt x="130" y="715"/>
                      <a:pt x="137" y="703"/>
                      <a:pt x="139" y="689"/>
                    </a:cubicBezTo>
                    <a:cubicBezTo>
                      <a:pt x="140" y="680"/>
                      <a:pt x="139" y="670"/>
                      <a:pt x="135" y="662"/>
                    </a:cubicBezTo>
                    <a:cubicBezTo>
                      <a:pt x="233" y="586"/>
                      <a:pt x="233" y="586"/>
                      <a:pt x="233" y="586"/>
                    </a:cubicBezTo>
                    <a:cubicBezTo>
                      <a:pt x="241" y="592"/>
                      <a:pt x="251" y="597"/>
                      <a:pt x="261" y="598"/>
                    </a:cubicBezTo>
                    <a:cubicBezTo>
                      <a:pt x="264" y="598"/>
                      <a:pt x="266" y="599"/>
                      <a:pt x="269" y="599"/>
                    </a:cubicBezTo>
                    <a:cubicBezTo>
                      <a:pt x="297" y="599"/>
                      <a:pt x="322" y="577"/>
                      <a:pt x="326" y="548"/>
                    </a:cubicBezTo>
                    <a:cubicBezTo>
                      <a:pt x="328" y="533"/>
                      <a:pt x="324" y="518"/>
                      <a:pt x="314" y="506"/>
                    </a:cubicBezTo>
                    <a:cubicBezTo>
                      <a:pt x="307" y="496"/>
                      <a:pt x="296" y="489"/>
                      <a:pt x="285" y="486"/>
                    </a:cubicBezTo>
                    <a:cubicBezTo>
                      <a:pt x="298" y="383"/>
                      <a:pt x="298" y="383"/>
                      <a:pt x="298" y="383"/>
                    </a:cubicBezTo>
                    <a:cubicBezTo>
                      <a:pt x="322" y="383"/>
                      <a:pt x="344" y="374"/>
                      <a:pt x="361" y="360"/>
                    </a:cubicBezTo>
                    <a:cubicBezTo>
                      <a:pt x="440" y="423"/>
                      <a:pt x="440" y="423"/>
                      <a:pt x="440" y="423"/>
                    </a:cubicBezTo>
                    <a:cubicBezTo>
                      <a:pt x="436" y="429"/>
                      <a:pt x="434" y="436"/>
                      <a:pt x="432" y="444"/>
                    </a:cubicBezTo>
                    <a:cubicBezTo>
                      <a:pt x="431" y="459"/>
                      <a:pt x="435" y="474"/>
                      <a:pt x="444" y="486"/>
                    </a:cubicBezTo>
                    <a:cubicBezTo>
                      <a:pt x="453" y="499"/>
                      <a:pt x="467" y="506"/>
                      <a:pt x="482" y="508"/>
                    </a:cubicBezTo>
                    <a:cubicBezTo>
                      <a:pt x="485" y="509"/>
                      <a:pt x="487" y="509"/>
                      <a:pt x="490" y="509"/>
                    </a:cubicBezTo>
                    <a:cubicBezTo>
                      <a:pt x="502" y="509"/>
                      <a:pt x="514" y="505"/>
                      <a:pt x="524" y="497"/>
                    </a:cubicBezTo>
                    <a:cubicBezTo>
                      <a:pt x="537" y="488"/>
                      <a:pt x="544" y="474"/>
                      <a:pt x="546" y="459"/>
                    </a:cubicBezTo>
                    <a:cubicBezTo>
                      <a:pt x="548" y="444"/>
                      <a:pt x="544" y="429"/>
                      <a:pt x="535" y="416"/>
                    </a:cubicBezTo>
                    <a:close/>
                  </a:path>
                </a:pathLst>
              </a:custGeom>
              <a:solidFill>
                <a:srgbClr val="0014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62">
                <a:extLst>
                  <a:ext uri="{FF2B5EF4-FFF2-40B4-BE49-F238E27FC236}">
                    <a16:creationId xmlns:a16="http://schemas.microsoft.com/office/drawing/2014/main" id="{49E73C02-B823-9514-E959-39613A2A2D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6013" y="1382713"/>
                <a:ext cx="474663" cy="484188"/>
              </a:xfrm>
              <a:custGeom>
                <a:avLst/>
                <a:gdLst>
                  <a:gd name="T0" fmla="*/ 91 w 126"/>
                  <a:gd name="T1" fmla="*/ 120 h 128"/>
                  <a:gd name="T2" fmla="*/ 92 w 126"/>
                  <a:gd name="T3" fmla="*/ 87 h 128"/>
                  <a:gd name="T4" fmla="*/ 95 w 126"/>
                  <a:gd name="T5" fmla="*/ 82 h 128"/>
                  <a:gd name="T6" fmla="*/ 122 w 126"/>
                  <a:gd name="T7" fmla="*/ 65 h 128"/>
                  <a:gd name="T8" fmla="*/ 121 w 126"/>
                  <a:gd name="T9" fmla="*/ 53 h 128"/>
                  <a:gd name="T10" fmla="*/ 90 w 126"/>
                  <a:gd name="T11" fmla="*/ 42 h 128"/>
                  <a:gd name="T12" fmla="*/ 86 w 126"/>
                  <a:gd name="T13" fmla="*/ 38 h 128"/>
                  <a:gd name="T14" fmla="*/ 78 w 126"/>
                  <a:gd name="T15" fmla="*/ 6 h 128"/>
                  <a:gd name="T16" fmla="*/ 67 w 126"/>
                  <a:gd name="T17" fmla="*/ 4 h 128"/>
                  <a:gd name="T18" fmla="*/ 47 w 126"/>
                  <a:gd name="T19" fmla="*/ 30 h 128"/>
                  <a:gd name="T20" fmla="*/ 41 w 126"/>
                  <a:gd name="T21" fmla="*/ 32 h 128"/>
                  <a:gd name="T22" fmla="*/ 9 w 126"/>
                  <a:gd name="T23" fmla="*/ 30 h 128"/>
                  <a:gd name="T24" fmla="*/ 3 w 126"/>
                  <a:gd name="T25" fmla="*/ 40 h 128"/>
                  <a:gd name="T26" fmla="*/ 22 w 126"/>
                  <a:gd name="T27" fmla="*/ 67 h 128"/>
                  <a:gd name="T28" fmla="*/ 22 w 126"/>
                  <a:gd name="T29" fmla="*/ 73 h 128"/>
                  <a:gd name="T30" fmla="*/ 11 w 126"/>
                  <a:gd name="T31" fmla="*/ 103 h 128"/>
                  <a:gd name="T32" fmla="*/ 18 w 126"/>
                  <a:gd name="T33" fmla="*/ 112 h 128"/>
                  <a:gd name="T34" fmla="*/ 49 w 126"/>
                  <a:gd name="T35" fmla="*/ 103 h 128"/>
                  <a:gd name="T36" fmla="*/ 55 w 126"/>
                  <a:gd name="T37" fmla="*/ 104 h 128"/>
                  <a:gd name="T38" fmla="*/ 80 w 126"/>
                  <a:gd name="T39" fmla="*/ 124 h 128"/>
                  <a:gd name="T40" fmla="*/ 91 w 126"/>
                  <a:gd name="T41" fmla="*/ 12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6" h="128">
                    <a:moveTo>
                      <a:pt x="91" y="120"/>
                    </a:moveTo>
                    <a:cubicBezTo>
                      <a:pt x="92" y="87"/>
                      <a:pt x="92" y="87"/>
                      <a:pt x="92" y="87"/>
                    </a:cubicBezTo>
                    <a:cubicBezTo>
                      <a:pt x="92" y="85"/>
                      <a:pt x="93" y="83"/>
                      <a:pt x="95" y="82"/>
                    </a:cubicBezTo>
                    <a:cubicBezTo>
                      <a:pt x="122" y="65"/>
                      <a:pt x="122" y="65"/>
                      <a:pt x="122" y="65"/>
                    </a:cubicBezTo>
                    <a:cubicBezTo>
                      <a:pt x="126" y="62"/>
                      <a:pt x="126" y="55"/>
                      <a:pt x="121" y="53"/>
                    </a:cubicBezTo>
                    <a:cubicBezTo>
                      <a:pt x="90" y="42"/>
                      <a:pt x="90" y="42"/>
                      <a:pt x="90" y="42"/>
                    </a:cubicBezTo>
                    <a:cubicBezTo>
                      <a:pt x="88" y="42"/>
                      <a:pt x="87" y="40"/>
                      <a:pt x="86" y="38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7" y="1"/>
                      <a:pt x="70" y="0"/>
                      <a:pt x="67" y="4"/>
                    </a:cubicBezTo>
                    <a:cubicBezTo>
                      <a:pt x="47" y="30"/>
                      <a:pt x="47" y="30"/>
                      <a:pt x="47" y="30"/>
                    </a:cubicBezTo>
                    <a:cubicBezTo>
                      <a:pt x="46" y="32"/>
                      <a:pt x="44" y="32"/>
                      <a:pt x="41" y="32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4" y="30"/>
                      <a:pt x="0" y="36"/>
                      <a:pt x="3" y="40"/>
                    </a:cubicBezTo>
                    <a:cubicBezTo>
                      <a:pt x="22" y="67"/>
                      <a:pt x="22" y="67"/>
                      <a:pt x="22" y="67"/>
                    </a:cubicBezTo>
                    <a:cubicBezTo>
                      <a:pt x="23" y="69"/>
                      <a:pt x="23" y="71"/>
                      <a:pt x="22" y="73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9" y="108"/>
                      <a:pt x="13" y="113"/>
                      <a:pt x="18" y="112"/>
                    </a:cubicBezTo>
                    <a:cubicBezTo>
                      <a:pt x="49" y="103"/>
                      <a:pt x="49" y="103"/>
                      <a:pt x="49" y="103"/>
                    </a:cubicBezTo>
                    <a:cubicBezTo>
                      <a:pt x="51" y="102"/>
                      <a:pt x="54" y="103"/>
                      <a:pt x="55" y="104"/>
                    </a:cubicBezTo>
                    <a:cubicBezTo>
                      <a:pt x="80" y="124"/>
                      <a:pt x="80" y="124"/>
                      <a:pt x="80" y="124"/>
                    </a:cubicBezTo>
                    <a:cubicBezTo>
                      <a:pt x="84" y="128"/>
                      <a:pt x="90" y="125"/>
                      <a:pt x="91" y="120"/>
                    </a:cubicBezTo>
                    <a:close/>
                  </a:path>
                </a:pathLst>
              </a:custGeom>
              <a:solidFill>
                <a:srgbClr val="F08A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63">
                <a:extLst>
                  <a:ext uri="{FF2B5EF4-FFF2-40B4-BE49-F238E27FC236}">
                    <a16:creationId xmlns:a16="http://schemas.microsoft.com/office/drawing/2014/main" id="{7E5B221B-1BFD-8C97-BCFE-2DF67AC491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2063" y="3459163"/>
                <a:ext cx="422275" cy="419100"/>
              </a:xfrm>
              <a:custGeom>
                <a:avLst/>
                <a:gdLst>
                  <a:gd name="T0" fmla="*/ 108 w 112"/>
                  <a:gd name="T1" fmla="*/ 57 h 111"/>
                  <a:gd name="T2" fmla="*/ 85 w 112"/>
                  <a:gd name="T3" fmla="*/ 41 h 111"/>
                  <a:gd name="T4" fmla="*/ 82 w 112"/>
                  <a:gd name="T5" fmla="*/ 36 h 111"/>
                  <a:gd name="T6" fmla="*/ 83 w 112"/>
                  <a:gd name="T7" fmla="*/ 8 h 111"/>
                  <a:gd name="T8" fmla="*/ 74 w 112"/>
                  <a:gd name="T9" fmla="*/ 3 h 111"/>
                  <a:gd name="T10" fmla="*/ 51 w 112"/>
                  <a:gd name="T11" fmla="*/ 20 h 111"/>
                  <a:gd name="T12" fmla="*/ 46 w 112"/>
                  <a:gd name="T13" fmla="*/ 21 h 111"/>
                  <a:gd name="T14" fmla="*/ 19 w 112"/>
                  <a:gd name="T15" fmla="*/ 11 h 111"/>
                  <a:gd name="T16" fmla="*/ 12 w 112"/>
                  <a:gd name="T17" fmla="*/ 18 h 111"/>
                  <a:gd name="T18" fmla="*/ 21 w 112"/>
                  <a:gd name="T19" fmla="*/ 45 h 111"/>
                  <a:gd name="T20" fmla="*/ 20 w 112"/>
                  <a:gd name="T21" fmla="*/ 50 h 111"/>
                  <a:gd name="T22" fmla="*/ 3 w 112"/>
                  <a:gd name="T23" fmla="*/ 73 h 111"/>
                  <a:gd name="T24" fmla="*/ 8 w 112"/>
                  <a:gd name="T25" fmla="*/ 82 h 111"/>
                  <a:gd name="T26" fmla="*/ 36 w 112"/>
                  <a:gd name="T27" fmla="*/ 82 h 111"/>
                  <a:gd name="T28" fmla="*/ 41 w 112"/>
                  <a:gd name="T29" fmla="*/ 84 h 111"/>
                  <a:gd name="T30" fmla="*/ 57 w 112"/>
                  <a:gd name="T31" fmla="*/ 108 h 111"/>
                  <a:gd name="T32" fmla="*/ 67 w 112"/>
                  <a:gd name="T33" fmla="*/ 106 h 111"/>
                  <a:gd name="T34" fmla="*/ 75 w 112"/>
                  <a:gd name="T35" fmla="*/ 79 h 111"/>
                  <a:gd name="T36" fmla="*/ 79 w 112"/>
                  <a:gd name="T37" fmla="*/ 75 h 111"/>
                  <a:gd name="T38" fmla="*/ 106 w 112"/>
                  <a:gd name="T39" fmla="*/ 67 h 111"/>
                  <a:gd name="T40" fmla="*/ 108 w 112"/>
                  <a:gd name="T41" fmla="*/ 5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2" h="111">
                    <a:moveTo>
                      <a:pt x="108" y="57"/>
                    </a:moveTo>
                    <a:cubicBezTo>
                      <a:pt x="85" y="41"/>
                      <a:pt x="85" y="41"/>
                      <a:pt x="85" y="41"/>
                    </a:cubicBezTo>
                    <a:cubicBezTo>
                      <a:pt x="83" y="40"/>
                      <a:pt x="82" y="38"/>
                      <a:pt x="82" y="36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3" y="3"/>
                      <a:pt x="78" y="0"/>
                      <a:pt x="74" y="3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21"/>
                      <a:pt x="48" y="21"/>
                      <a:pt x="46" y="2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5" y="10"/>
                      <a:pt x="11" y="14"/>
                      <a:pt x="12" y="18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47"/>
                      <a:pt x="21" y="49"/>
                      <a:pt x="20" y="50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0" y="77"/>
                      <a:pt x="3" y="82"/>
                      <a:pt x="8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8" y="82"/>
                      <a:pt x="40" y="83"/>
                      <a:pt x="41" y="84"/>
                    </a:cubicBezTo>
                    <a:cubicBezTo>
                      <a:pt x="57" y="108"/>
                      <a:pt x="57" y="108"/>
                      <a:pt x="57" y="108"/>
                    </a:cubicBezTo>
                    <a:cubicBezTo>
                      <a:pt x="60" y="111"/>
                      <a:pt x="65" y="111"/>
                      <a:pt x="67" y="106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6" y="77"/>
                      <a:pt x="77" y="76"/>
                      <a:pt x="79" y="75"/>
                    </a:cubicBezTo>
                    <a:cubicBezTo>
                      <a:pt x="106" y="67"/>
                      <a:pt x="106" y="67"/>
                      <a:pt x="106" y="67"/>
                    </a:cubicBezTo>
                    <a:cubicBezTo>
                      <a:pt x="111" y="66"/>
                      <a:pt x="112" y="60"/>
                      <a:pt x="108" y="57"/>
                    </a:cubicBezTo>
                    <a:close/>
                  </a:path>
                </a:pathLst>
              </a:custGeom>
              <a:solidFill>
                <a:srgbClr val="F08A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64">
                <a:extLst>
                  <a:ext uri="{FF2B5EF4-FFF2-40B4-BE49-F238E27FC236}">
                    <a16:creationId xmlns:a16="http://schemas.microsoft.com/office/drawing/2014/main" id="{D7013D92-5CC8-EF21-1376-C33F9D6C3C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8963" y="4451351"/>
                <a:ext cx="422275" cy="419100"/>
              </a:xfrm>
              <a:custGeom>
                <a:avLst/>
                <a:gdLst>
                  <a:gd name="T0" fmla="*/ 108 w 112"/>
                  <a:gd name="T1" fmla="*/ 57 h 111"/>
                  <a:gd name="T2" fmla="*/ 85 w 112"/>
                  <a:gd name="T3" fmla="*/ 41 h 111"/>
                  <a:gd name="T4" fmla="*/ 82 w 112"/>
                  <a:gd name="T5" fmla="*/ 36 h 111"/>
                  <a:gd name="T6" fmla="*/ 83 w 112"/>
                  <a:gd name="T7" fmla="*/ 8 h 111"/>
                  <a:gd name="T8" fmla="*/ 74 w 112"/>
                  <a:gd name="T9" fmla="*/ 3 h 111"/>
                  <a:gd name="T10" fmla="*/ 51 w 112"/>
                  <a:gd name="T11" fmla="*/ 20 h 111"/>
                  <a:gd name="T12" fmla="*/ 46 w 112"/>
                  <a:gd name="T13" fmla="*/ 21 h 111"/>
                  <a:gd name="T14" fmla="*/ 19 w 112"/>
                  <a:gd name="T15" fmla="*/ 11 h 111"/>
                  <a:gd name="T16" fmla="*/ 12 w 112"/>
                  <a:gd name="T17" fmla="*/ 18 h 111"/>
                  <a:gd name="T18" fmla="*/ 21 w 112"/>
                  <a:gd name="T19" fmla="*/ 45 h 111"/>
                  <a:gd name="T20" fmla="*/ 20 w 112"/>
                  <a:gd name="T21" fmla="*/ 50 h 111"/>
                  <a:gd name="T22" fmla="*/ 3 w 112"/>
                  <a:gd name="T23" fmla="*/ 73 h 111"/>
                  <a:gd name="T24" fmla="*/ 8 w 112"/>
                  <a:gd name="T25" fmla="*/ 82 h 111"/>
                  <a:gd name="T26" fmla="*/ 36 w 112"/>
                  <a:gd name="T27" fmla="*/ 82 h 111"/>
                  <a:gd name="T28" fmla="*/ 41 w 112"/>
                  <a:gd name="T29" fmla="*/ 84 h 111"/>
                  <a:gd name="T30" fmla="*/ 57 w 112"/>
                  <a:gd name="T31" fmla="*/ 108 h 111"/>
                  <a:gd name="T32" fmla="*/ 67 w 112"/>
                  <a:gd name="T33" fmla="*/ 106 h 111"/>
                  <a:gd name="T34" fmla="*/ 75 w 112"/>
                  <a:gd name="T35" fmla="*/ 79 h 111"/>
                  <a:gd name="T36" fmla="*/ 79 w 112"/>
                  <a:gd name="T37" fmla="*/ 75 h 111"/>
                  <a:gd name="T38" fmla="*/ 106 w 112"/>
                  <a:gd name="T39" fmla="*/ 67 h 111"/>
                  <a:gd name="T40" fmla="*/ 108 w 112"/>
                  <a:gd name="T41" fmla="*/ 5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2" h="111">
                    <a:moveTo>
                      <a:pt x="108" y="57"/>
                    </a:moveTo>
                    <a:cubicBezTo>
                      <a:pt x="85" y="41"/>
                      <a:pt x="85" y="41"/>
                      <a:pt x="85" y="41"/>
                    </a:cubicBezTo>
                    <a:cubicBezTo>
                      <a:pt x="83" y="40"/>
                      <a:pt x="82" y="38"/>
                      <a:pt x="82" y="36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3" y="3"/>
                      <a:pt x="78" y="0"/>
                      <a:pt x="74" y="3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21"/>
                      <a:pt x="48" y="21"/>
                      <a:pt x="46" y="2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5" y="10"/>
                      <a:pt x="11" y="14"/>
                      <a:pt x="12" y="18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2" y="47"/>
                      <a:pt x="21" y="49"/>
                      <a:pt x="20" y="50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0" y="77"/>
                      <a:pt x="3" y="82"/>
                      <a:pt x="8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8" y="82"/>
                      <a:pt x="40" y="83"/>
                      <a:pt x="41" y="84"/>
                    </a:cubicBezTo>
                    <a:cubicBezTo>
                      <a:pt x="57" y="108"/>
                      <a:pt x="57" y="108"/>
                      <a:pt x="57" y="108"/>
                    </a:cubicBezTo>
                    <a:cubicBezTo>
                      <a:pt x="60" y="111"/>
                      <a:pt x="65" y="110"/>
                      <a:pt x="67" y="106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6" y="77"/>
                      <a:pt x="77" y="76"/>
                      <a:pt x="79" y="75"/>
                    </a:cubicBezTo>
                    <a:cubicBezTo>
                      <a:pt x="106" y="67"/>
                      <a:pt x="106" y="67"/>
                      <a:pt x="106" y="67"/>
                    </a:cubicBezTo>
                    <a:cubicBezTo>
                      <a:pt x="111" y="66"/>
                      <a:pt x="112" y="60"/>
                      <a:pt x="108" y="57"/>
                    </a:cubicBezTo>
                    <a:close/>
                  </a:path>
                </a:pathLst>
              </a:custGeom>
              <a:solidFill>
                <a:srgbClr val="F08A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65">
                <a:extLst>
                  <a:ext uri="{FF2B5EF4-FFF2-40B4-BE49-F238E27FC236}">
                    <a16:creationId xmlns:a16="http://schemas.microsoft.com/office/drawing/2014/main" id="{9384BAC0-05C5-5C77-85D9-2940A57C6E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2638" y="4206876"/>
                <a:ext cx="369888" cy="357188"/>
              </a:xfrm>
              <a:custGeom>
                <a:avLst/>
                <a:gdLst>
                  <a:gd name="T0" fmla="*/ 53 w 98"/>
                  <a:gd name="T1" fmla="*/ 91 h 95"/>
                  <a:gd name="T2" fmla="*/ 64 w 98"/>
                  <a:gd name="T3" fmla="*/ 69 h 95"/>
                  <a:gd name="T4" fmla="*/ 68 w 98"/>
                  <a:gd name="T5" fmla="*/ 67 h 95"/>
                  <a:gd name="T6" fmla="*/ 93 w 98"/>
                  <a:gd name="T7" fmla="*/ 64 h 95"/>
                  <a:gd name="T8" fmla="*/ 96 w 98"/>
                  <a:gd name="T9" fmla="*/ 56 h 95"/>
                  <a:gd name="T10" fmla="*/ 78 w 98"/>
                  <a:gd name="T11" fmla="*/ 38 h 95"/>
                  <a:gd name="T12" fmla="*/ 77 w 98"/>
                  <a:gd name="T13" fmla="*/ 33 h 95"/>
                  <a:gd name="T14" fmla="*/ 82 w 98"/>
                  <a:gd name="T15" fmla="*/ 9 h 95"/>
                  <a:gd name="T16" fmla="*/ 75 w 98"/>
                  <a:gd name="T17" fmla="*/ 4 h 95"/>
                  <a:gd name="T18" fmla="*/ 53 w 98"/>
                  <a:gd name="T19" fmla="*/ 15 h 95"/>
                  <a:gd name="T20" fmla="*/ 48 w 98"/>
                  <a:gd name="T21" fmla="*/ 15 h 95"/>
                  <a:gd name="T22" fmla="*/ 26 w 98"/>
                  <a:gd name="T23" fmla="*/ 2 h 95"/>
                  <a:gd name="T24" fmla="*/ 19 w 98"/>
                  <a:gd name="T25" fmla="*/ 7 h 95"/>
                  <a:gd name="T26" fmla="*/ 23 w 98"/>
                  <a:gd name="T27" fmla="*/ 32 h 95"/>
                  <a:gd name="T28" fmla="*/ 21 w 98"/>
                  <a:gd name="T29" fmla="*/ 36 h 95"/>
                  <a:gd name="T30" fmla="*/ 3 w 98"/>
                  <a:gd name="T31" fmla="*/ 53 h 95"/>
                  <a:gd name="T32" fmla="*/ 5 w 98"/>
                  <a:gd name="T33" fmla="*/ 61 h 95"/>
                  <a:gd name="T34" fmla="*/ 30 w 98"/>
                  <a:gd name="T35" fmla="*/ 66 h 95"/>
                  <a:gd name="T36" fmla="*/ 34 w 98"/>
                  <a:gd name="T37" fmla="*/ 68 h 95"/>
                  <a:gd name="T38" fmla="*/ 44 w 98"/>
                  <a:gd name="T39" fmla="*/ 91 h 95"/>
                  <a:gd name="T40" fmla="*/ 53 w 98"/>
                  <a:gd name="T41" fmla="*/ 9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8" h="95">
                    <a:moveTo>
                      <a:pt x="53" y="91"/>
                    </a:moveTo>
                    <a:cubicBezTo>
                      <a:pt x="64" y="69"/>
                      <a:pt x="64" y="69"/>
                      <a:pt x="64" y="69"/>
                    </a:cubicBezTo>
                    <a:cubicBezTo>
                      <a:pt x="65" y="68"/>
                      <a:pt x="66" y="67"/>
                      <a:pt x="68" y="67"/>
                    </a:cubicBezTo>
                    <a:cubicBezTo>
                      <a:pt x="93" y="64"/>
                      <a:pt x="93" y="64"/>
                      <a:pt x="93" y="64"/>
                    </a:cubicBezTo>
                    <a:cubicBezTo>
                      <a:pt x="97" y="63"/>
                      <a:pt x="98" y="59"/>
                      <a:pt x="96" y="56"/>
                    </a:cubicBezTo>
                    <a:cubicBezTo>
                      <a:pt x="78" y="38"/>
                      <a:pt x="78" y="38"/>
                      <a:pt x="78" y="38"/>
                    </a:cubicBezTo>
                    <a:cubicBezTo>
                      <a:pt x="77" y="37"/>
                      <a:pt x="77" y="35"/>
                      <a:pt x="77" y="33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83" y="5"/>
                      <a:pt x="79" y="2"/>
                      <a:pt x="75" y="4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1" y="15"/>
                      <a:pt x="50" y="15"/>
                      <a:pt x="48" y="15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3" y="0"/>
                      <a:pt x="19" y="3"/>
                      <a:pt x="19" y="7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33"/>
                      <a:pt x="22" y="35"/>
                      <a:pt x="21" y="36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0" y="56"/>
                      <a:pt x="1" y="61"/>
                      <a:pt x="5" y="61"/>
                    </a:cubicBezTo>
                    <a:cubicBezTo>
                      <a:pt x="30" y="66"/>
                      <a:pt x="30" y="66"/>
                      <a:pt x="30" y="66"/>
                    </a:cubicBezTo>
                    <a:cubicBezTo>
                      <a:pt x="32" y="66"/>
                      <a:pt x="33" y="67"/>
                      <a:pt x="34" y="68"/>
                    </a:cubicBezTo>
                    <a:cubicBezTo>
                      <a:pt x="44" y="91"/>
                      <a:pt x="44" y="91"/>
                      <a:pt x="44" y="91"/>
                    </a:cubicBezTo>
                    <a:cubicBezTo>
                      <a:pt x="46" y="95"/>
                      <a:pt x="51" y="95"/>
                      <a:pt x="53" y="91"/>
                    </a:cubicBezTo>
                    <a:close/>
                  </a:path>
                </a:pathLst>
              </a:custGeom>
              <a:solidFill>
                <a:srgbClr val="F08A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5" name="标题 24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研究方法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734868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id="{C77B0E0A-4954-1285-38D5-312C158167AF}"/>
              </a:ext>
            </a:extLst>
          </p:cNvPr>
          <p:cNvGrpSpPr/>
          <p:nvPr/>
        </p:nvGrpSpPr>
        <p:grpSpPr>
          <a:xfrm>
            <a:off x="682477" y="0"/>
            <a:ext cx="11509523" cy="6858000"/>
            <a:chOff x="682478" y="0"/>
            <a:chExt cx="10272923" cy="6858000"/>
          </a:xfrm>
        </p:grpSpPr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6D928EDE-ABCE-6C1D-DDAF-6223B5D9AAF7}"/>
                </a:ext>
              </a:extLst>
            </p:cNvPr>
            <p:cNvSpPr/>
            <p:nvPr/>
          </p:nvSpPr>
          <p:spPr>
            <a:xfrm>
              <a:off x="6739033" y="0"/>
              <a:ext cx="4216368" cy="6858000"/>
            </a:xfrm>
            <a:prstGeom prst="roundRect">
              <a:avLst>
                <a:gd name="adj" fmla="val 0"/>
              </a:avLst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80683" r="-3136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6481D067-498B-7AFD-CEC9-0A11C2CD2C74}"/>
                </a:ext>
              </a:extLst>
            </p:cNvPr>
            <p:cNvGrpSpPr/>
            <p:nvPr/>
          </p:nvGrpSpPr>
          <p:grpSpPr>
            <a:xfrm>
              <a:off x="682478" y="1303147"/>
              <a:ext cx="5413524" cy="1344992"/>
              <a:chOff x="7401048" y="3263476"/>
              <a:chExt cx="5413524" cy="1344992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A64332F4-53F4-61CA-C66A-1F5FECF9CA4A}"/>
                  </a:ext>
                </a:extLst>
              </p:cNvPr>
              <p:cNvGrpSpPr/>
              <p:nvPr/>
            </p:nvGrpSpPr>
            <p:grpSpPr>
              <a:xfrm>
                <a:off x="8024693" y="3263476"/>
                <a:ext cx="4789879" cy="1344992"/>
                <a:chOff x="2492017" y="2885615"/>
                <a:chExt cx="4789879" cy="1344992"/>
              </a:xfrm>
            </p:grpSpPr>
            <p:sp>
              <p:nvSpPr>
                <p:cNvPr id="43" name="矩形 42">
                  <a:extLst>
                    <a:ext uri="{FF2B5EF4-FFF2-40B4-BE49-F238E27FC236}">
                      <a16:creationId xmlns:a16="http://schemas.microsoft.com/office/drawing/2014/main" id="{24DA3645-8394-283A-549B-2C1EA8303BB0}"/>
                    </a:ext>
                  </a:extLst>
                </p:cNvPr>
                <p:cNvSpPr/>
                <p:nvPr/>
              </p:nvSpPr>
              <p:spPr>
                <a:xfrm>
                  <a:off x="2492017" y="2885615"/>
                  <a:ext cx="4789878" cy="5874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/>
                <a:p>
                  <a:r>
                    <a:rPr kumimoji="1" lang="zh-CN" altLang="en-US" sz="2400" b="1" dirty="0">
                      <a:solidFill>
                        <a:schemeClr val="tx1"/>
                      </a:solidFill>
                    </a:rPr>
                    <a:t>实验流程</a:t>
                  </a:r>
                  <a:endParaRPr kumimoji="1" lang="en-US" altLang="zh-CN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A52CE563-0B1C-FFEE-07C1-5A6E190B36F4}"/>
                    </a:ext>
                  </a:extLst>
                </p:cNvPr>
                <p:cNvSpPr/>
                <p:nvPr/>
              </p:nvSpPr>
              <p:spPr>
                <a:xfrm>
                  <a:off x="2492018" y="3404639"/>
                  <a:ext cx="4789878" cy="82596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介绍实验的前期准备、实验的正式进行以及实验后的数据处理等环节。</a:t>
                  </a:r>
                  <a:endParaRPr kumimoji="1" lang="en-US" altLang="zh-CN" sz="14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015FA392-7B51-1394-056A-BFB6434450CF}"/>
                  </a:ext>
                </a:extLst>
              </p:cNvPr>
              <p:cNvSpPr txBox="1"/>
              <p:nvPr/>
            </p:nvSpPr>
            <p:spPr>
              <a:xfrm>
                <a:off x="7401048" y="3402966"/>
                <a:ext cx="540000" cy="540000"/>
              </a:xfrm>
              <a:prstGeom prst="ellipse">
                <a:avLst/>
              </a:prstGeom>
              <a:solidFill>
                <a:schemeClr val="accent4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10000"/>
              </a:bodyPr>
              <a:lstStyle>
                <a:defPPr>
                  <a:defRPr lang="zh-CN"/>
                </a:defPPr>
                <a:lvl1pPr algn="ctr" defTabSz="913765">
                  <a:defRPr sz="2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dirty="0">
                    <a:solidFill>
                      <a:srgbClr val="FFFFFF"/>
                    </a:solidFill>
                  </a:rPr>
                  <a:t>01</a:t>
                </a: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CEF83540-D798-281E-1388-E78076726DB0}"/>
                </a:ext>
              </a:extLst>
            </p:cNvPr>
            <p:cNvGrpSpPr/>
            <p:nvPr/>
          </p:nvGrpSpPr>
          <p:grpSpPr>
            <a:xfrm>
              <a:off x="682478" y="3045118"/>
              <a:ext cx="5413524" cy="1344992"/>
              <a:chOff x="7401048" y="3037239"/>
              <a:chExt cx="5413524" cy="1344992"/>
            </a:xfrm>
          </p:grpSpPr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82D8B599-A606-8898-6877-7D22D546B2F7}"/>
                  </a:ext>
                </a:extLst>
              </p:cNvPr>
              <p:cNvGrpSpPr/>
              <p:nvPr/>
            </p:nvGrpSpPr>
            <p:grpSpPr>
              <a:xfrm>
                <a:off x="8024693" y="3037239"/>
                <a:ext cx="4789879" cy="1344992"/>
                <a:chOff x="2492017" y="2659378"/>
                <a:chExt cx="4789879" cy="1344992"/>
              </a:xfrm>
            </p:grpSpPr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57902983-86CC-8CA0-55B3-5BC55E4300C0}"/>
                    </a:ext>
                  </a:extLst>
                </p:cNvPr>
                <p:cNvSpPr/>
                <p:nvPr/>
              </p:nvSpPr>
              <p:spPr>
                <a:xfrm>
                  <a:off x="2492017" y="2659378"/>
                  <a:ext cx="4789878" cy="5874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/>
                <a:p>
                  <a:r>
                    <a:rPr kumimoji="1" lang="zh-CN" altLang="en-US" sz="2400" b="1" dirty="0">
                      <a:solidFill>
                        <a:schemeClr val="tx1"/>
                      </a:solidFill>
                    </a:rPr>
                    <a:t>对象和样本选择</a:t>
                  </a:r>
                </a:p>
              </p:txBody>
            </p:sp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CA88D944-512C-B008-2581-2C73DA774C73}"/>
                    </a:ext>
                  </a:extLst>
                </p:cNvPr>
                <p:cNvSpPr/>
                <p:nvPr/>
              </p:nvSpPr>
              <p:spPr>
                <a:xfrm>
                  <a:off x="2492018" y="3178402"/>
                  <a:ext cx="4789878" cy="82596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介绍选择的一批符合研究要求的对象，并对其进行了详细的筛选和分类。</a:t>
                  </a:r>
                  <a:endParaRPr kumimoji="1" lang="en-US" altLang="zh-CN" sz="14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249E4935-C79C-A9A5-F9A2-8DAA41E1F9AF}"/>
                  </a:ext>
                </a:extLst>
              </p:cNvPr>
              <p:cNvSpPr txBox="1"/>
              <p:nvPr/>
            </p:nvSpPr>
            <p:spPr>
              <a:xfrm>
                <a:off x="7401048" y="3176729"/>
                <a:ext cx="540000" cy="540000"/>
              </a:xfrm>
              <a:prstGeom prst="ellipse">
                <a:avLst/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10000"/>
              </a:bodyPr>
              <a:lstStyle>
                <a:defPPr>
                  <a:defRPr lang="zh-CN"/>
                </a:defPPr>
                <a:lvl1pPr algn="ctr" defTabSz="913765">
                  <a:defRPr sz="2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dirty="0">
                    <a:solidFill>
                      <a:srgbClr val="FFFFFF"/>
                    </a:solidFill>
                  </a:rPr>
                  <a:t>02</a:t>
                </a: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78AFC6FA-5C55-9C78-1195-00FCB0853FB9}"/>
                </a:ext>
              </a:extLst>
            </p:cNvPr>
            <p:cNvGrpSpPr/>
            <p:nvPr/>
          </p:nvGrpSpPr>
          <p:grpSpPr>
            <a:xfrm>
              <a:off x="682478" y="4790809"/>
              <a:ext cx="5413524" cy="1344992"/>
              <a:chOff x="7401048" y="2814723"/>
              <a:chExt cx="5413524" cy="1344992"/>
            </a:xfrm>
          </p:grpSpPr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EE019ED3-C59A-D2A5-89A6-CE7099AAA054}"/>
                  </a:ext>
                </a:extLst>
              </p:cNvPr>
              <p:cNvGrpSpPr/>
              <p:nvPr/>
            </p:nvGrpSpPr>
            <p:grpSpPr>
              <a:xfrm>
                <a:off x="8024693" y="2814723"/>
                <a:ext cx="4789879" cy="1344992"/>
                <a:chOff x="2492017" y="2436862"/>
                <a:chExt cx="4789879" cy="1344992"/>
              </a:xfrm>
            </p:grpSpPr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1F9795F7-0454-CA6D-F43D-9AB1190BFB6C}"/>
                    </a:ext>
                  </a:extLst>
                </p:cNvPr>
                <p:cNvSpPr/>
                <p:nvPr/>
              </p:nvSpPr>
              <p:spPr>
                <a:xfrm>
                  <a:off x="2492017" y="2436862"/>
                  <a:ext cx="4789878" cy="5874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/>
                <a:p>
                  <a:r>
                    <a:rPr kumimoji="1" lang="zh-CN" altLang="en-US" sz="2400" b="1" dirty="0">
                      <a:solidFill>
                        <a:schemeClr val="tx1"/>
                      </a:solidFill>
                    </a:rPr>
                    <a:t>条件和设备使用</a:t>
                  </a:r>
                  <a:endParaRPr kumimoji="1" lang="en-US" altLang="zh-CN" sz="2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矩形 35">
                  <a:extLst>
                    <a:ext uri="{FF2B5EF4-FFF2-40B4-BE49-F238E27FC236}">
                      <a16:creationId xmlns:a16="http://schemas.microsoft.com/office/drawing/2014/main" id="{C624EF53-0951-94BD-6320-B4FF2E5B2E0D}"/>
                    </a:ext>
                  </a:extLst>
                </p:cNvPr>
                <p:cNvSpPr/>
                <p:nvPr/>
              </p:nvSpPr>
              <p:spPr>
                <a:xfrm>
                  <a:off x="2492018" y="2955886"/>
                  <a:ext cx="4789878" cy="82596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介绍进行了严格的控制和管理，以确保实验的可重复性和可比性。</a:t>
                  </a:r>
                </a:p>
              </p:txBody>
            </p:sp>
          </p:grp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D92D5DCB-8090-7E5B-877F-5A50A3C7C911}"/>
                  </a:ext>
                </a:extLst>
              </p:cNvPr>
              <p:cNvSpPr txBox="1"/>
              <p:nvPr/>
            </p:nvSpPr>
            <p:spPr>
              <a:xfrm>
                <a:off x="7401048" y="2954213"/>
                <a:ext cx="540000" cy="540000"/>
              </a:xfrm>
              <a:prstGeom prst="ellipse">
                <a:avLst/>
              </a:prstGeom>
              <a:solidFill>
                <a:schemeClr val="accent2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85000" lnSpcReduction="10000"/>
              </a:bodyPr>
              <a:lstStyle>
                <a:defPPr>
                  <a:defRPr lang="zh-CN"/>
                </a:defPPr>
                <a:lvl1pPr algn="ctr" defTabSz="913765">
                  <a:defRPr sz="2000" b="1">
                    <a:solidFill>
                      <a:schemeClr val="bg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dirty="0">
                    <a:solidFill>
                      <a:srgbClr val="FFFFFF"/>
                    </a:solidFill>
                  </a:rPr>
                  <a:t>03</a:t>
                </a: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5" name="标题 24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实验设计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734868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标题 92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29037" y="329840"/>
            <a:ext cx="10858500" cy="1028700"/>
          </a:xfrm>
        </p:spPr>
        <p:txBody>
          <a:bodyPr/>
          <a:lstStyle/>
          <a:p>
            <a:r>
              <a:rPr lang="zh-CN" altLang="en-US" dirty="0"/>
              <a:t>论文背景</a:t>
            </a:r>
            <a:endParaRPr lang="en-US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26B4258-AAB4-375E-DEE2-049E13FEF753}"/>
              </a:ext>
            </a:extLst>
          </p:cNvPr>
          <p:cNvGrpSpPr/>
          <p:nvPr/>
        </p:nvGrpSpPr>
        <p:grpSpPr>
          <a:xfrm>
            <a:off x="1081636" y="1718745"/>
            <a:ext cx="10054125" cy="3685087"/>
            <a:chOff x="1081636" y="1394878"/>
            <a:chExt cx="10054125" cy="3685087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A9CDF56-149F-DC20-D30B-2657F98123DC}"/>
                </a:ext>
              </a:extLst>
            </p:cNvPr>
            <p:cNvSpPr txBox="1"/>
            <p:nvPr/>
          </p:nvSpPr>
          <p:spPr>
            <a:xfrm>
              <a:off x="3592798" y="1394878"/>
              <a:ext cx="50579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zh-CN" altLang="en-US" sz="3600" b="1" dirty="0">
                  <a:solidFill>
                    <a:srgbClr val="2A88C8"/>
                  </a:solidFill>
                </a:rPr>
                <a:t>重要性和目的</a:t>
              </a:r>
              <a:endParaRPr lang="en-US" altLang="zh-CN" sz="3600" b="1" dirty="0">
                <a:solidFill>
                  <a:srgbClr val="2A88C8"/>
                </a:solidFill>
              </a:endParaRPr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99C29BF7-7E86-2C01-C247-507A9FA6D725}"/>
                </a:ext>
              </a:extLst>
            </p:cNvPr>
            <p:cNvGrpSpPr/>
            <p:nvPr/>
          </p:nvGrpSpPr>
          <p:grpSpPr>
            <a:xfrm>
              <a:off x="1081636" y="2387634"/>
              <a:ext cx="10054125" cy="2692331"/>
              <a:chOff x="1081636" y="2387634"/>
              <a:chExt cx="10054125" cy="2692331"/>
            </a:xfrm>
          </p:grpSpPr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id="{6765EE1C-73CF-64F9-4EFD-3DBF033F1331}"/>
                  </a:ext>
                </a:extLst>
              </p:cNvPr>
              <p:cNvGrpSpPr/>
              <p:nvPr/>
            </p:nvGrpSpPr>
            <p:grpSpPr>
              <a:xfrm>
                <a:off x="1081636" y="2387634"/>
                <a:ext cx="3169377" cy="2692331"/>
                <a:chOff x="1081636" y="2724622"/>
                <a:chExt cx="3169377" cy="2692331"/>
              </a:xfrm>
            </p:grpSpPr>
            <p:sp>
              <p:nvSpPr>
                <p:cNvPr id="98" name="矩形: 圆角 97">
                  <a:extLst>
                    <a:ext uri="{FF2B5EF4-FFF2-40B4-BE49-F238E27FC236}">
                      <a16:creationId xmlns:a16="http://schemas.microsoft.com/office/drawing/2014/main" id="{F0A9911C-F90A-0AF8-1EBC-30339C89C05A}"/>
                    </a:ext>
                  </a:extLst>
                </p:cNvPr>
                <p:cNvSpPr/>
                <p:nvPr/>
              </p:nvSpPr>
              <p:spPr>
                <a:xfrm>
                  <a:off x="1081636" y="3098607"/>
                  <a:ext cx="3169377" cy="2318346"/>
                </a:xfrm>
                <a:prstGeom prst="roundRect">
                  <a:avLst>
                    <a:gd name="adj" fmla="val 6500"/>
                  </a:avLst>
                </a:prstGeom>
                <a:solidFill>
                  <a:srgbClr val="2A88C8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9" name="文本框 98">
                  <a:extLst>
                    <a:ext uri="{FF2B5EF4-FFF2-40B4-BE49-F238E27FC236}">
                      <a16:creationId xmlns:a16="http://schemas.microsoft.com/office/drawing/2014/main" id="{DC80C65D-18B1-FA6B-AC50-C22C90EDBAE0}"/>
                    </a:ext>
                  </a:extLst>
                </p:cNvPr>
                <p:cNvSpPr txBox="1"/>
                <p:nvPr/>
              </p:nvSpPr>
              <p:spPr>
                <a:xfrm>
                  <a:off x="1172332" y="4209011"/>
                  <a:ext cx="2987987" cy="3770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schemeClr val="bg1"/>
                      </a:solidFill>
                    </a:rPr>
                    <a:t>为社会问题提供可行的建议和方案。</a:t>
                  </a:r>
                  <a:endParaRPr lang="en-US" altLang="zh-CN" sz="1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0" name="文本框 99">
                  <a:extLst>
                    <a:ext uri="{FF2B5EF4-FFF2-40B4-BE49-F238E27FC236}">
                      <a16:creationId xmlns:a16="http://schemas.microsoft.com/office/drawing/2014/main" id="{BF867884-95AB-D77D-38E2-9E61ABFE097E}"/>
                    </a:ext>
                  </a:extLst>
                </p:cNvPr>
                <p:cNvSpPr txBox="1"/>
                <p:nvPr/>
              </p:nvSpPr>
              <p:spPr>
                <a:xfrm>
                  <a:off x="1342886" y="3700826"/>
                  <a:ext cx="2646879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zh-CN" altLang="en-US" sz="2400" b="1" dirty="0">
                      <a:solidFill>
                        <a:schemeClr val="bg1"/>
                      </a:solidFill>
                    </a:rPr>
                    <a:t>社会问题解决方案</a:t>
                  </a:r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101" name="组合 100">
                  <a:extLst>
                    <a:ext uri="{FF2B5EF4-FFF2-40B4-BE49-F238E27FC236}">
                      <a16:creationId xmlns:a16="http://schemas.microsoft.com/office/drawing/2014/main" id="{08E82208-4D53-23ED-3A0F-C96A8AA1ACD8}"/>
                    </a:ext>
                  </a:extLst>
                </p:cNvPr>
                <p:cNvGrpSpPr/>
                <p:nvPr/>
              </p:nvGrpSpPr>
              <p:grpSpPr>
                <a:xfrm>
                  <a:off x="2292337" y="2724622"/>
                  <a:ext cx="747974" cy="747970"/>
                  <a:chOff x="6844265" y="4734713"/>
                  <a:chExt cx="410200" cy="410198"/>
                </a:xfrm>
              </p:grpSpPr>
              <p:sp>
                <p:nvSpPr>
                  <p:cNvPr id="102" name="椭圆 101">
                    <a:extLst>
                      <a:ext uri="{FF2B5EF4-FFF2-40B4-BE49-F238E27FC236}">
                        <a16:creationId xmlns:a16="http://schemas.microsoft.com/office/drawing/2014/main" id="{C93D903D-6E60-0A6A-2DE5-E6FED3D5A9FF}"/>
                      </a:ext>
                    </a:extLst>
                  </p:cNvPr>
                  <p:cNvSpPr/>
                  <p:nvPr/>
                </p:nvSpPr>
                <p:spPr>
                  <a:xfrm>
                    <a:off x="6844265" y="4734713"/>
                    <a:ext cx="410200" cy="410198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5715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3765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3" name="任意多边形: 形状 102">
                    <a:extLst>
                      <a:ext uri="{FF2B5EF4-FFF2-40B4-BE49-F238E27FC236}">
                        <a16:creationId xmlns:a16="http://schemas.microsoft.com/office/drawing/2014/main" id="{99D3E5FE-606F-FFBB-83A3-76272E612635}"/>
                      </a:ext>
                    </a:extLst>
                  </p:cNvPr>
                  <p:cNvSpPr/>
                  <p:nvPr/>
                </p:nvSpPr>
                <p:spPr>
                  <a:xfrm>
                    <a:off x="6960365" y="4868892"/>
                    <a:ext cx="178001" cy="148188"/>
                  </a:xfrm>
                  <a:custGeom>
                    <a:avLst/>
                    <a:gdLst>
                      <a:gd name="connsiteX0" fmla="*/ 483573 w 526297"/>
                      <a:gd name="connsiteY0" fmla="*/ 133971 h 438150"/>
                      <a:gd name="connsiteX1" fmla="*/ 527674 w 526297"/>
                      <a:gd name="connsiteY1" fmla="*/ 178072 h 438150"/>
                      <a:gd name="connsiteX2" fmla="*/ 527579 w 526297"/>
                      <a:gd name="connsiteY2" fmla="*/ 181501 h 438150"/>
                      <a:gd name="connsiteX3" fmla="*/ 514244 w 526297"/>
                      <a:gd name="connsiteY3" fmla="*/ 355237 h 438150"/>
                      <a:gd name="connsiteX4" fmla="*/ 485764 w 526297"/>
                      <a:gd name="connsiteY4" fmla="*/ 381621 h 438150"/>
                      <a:gd name="connsiteX5" fmla="*/ 454998 w 526297"/>
                      <a:gd name="connsiteY5" fmla="*/ 381621 h 438150"/>
                      <a:gd name="connsiteX6" fmla="*/ 454998 w 526297"/>
                      <a:gd name="connsiteY6" fmla="*/ 438771 h 438150"/>
                      <a:gd name="connsiteX7" fmla="*/ 435948 w 526297"/>
                      <a:gd name="connsiteY7" fmla="*/ 438771 h 438150"/>
                      <a:gd name="connsiteX8" fmla="*/ 435948 w 526297"/>
                      <a:gd name="connsiteY8" fmla="*/ 381621 h 438150"/>
                      <a:gd name="connsiteX9" fmla="*/ 93048 w 526297"/>
                      <a:gd name="connsiteY9" fmla="*/ 381621 h 438150"/>
                      <a:gd name="connsiteX10" fmla="*/ 93048 w 526297"/>
                      <a:gd name="connsiteY10" fmla="*/ 438771 h 438150"/>
                      <a:gd name="connsiteX11" fmla="*/ 73998 w 526297"/>
                      <a:gd name="connsiteY11" fmla="*/ 438771 h 438150"/>
                      <a:gd name="connsiteX12" fmla="*/ 73998 w 526297"/>
                      <a:gd name="connsiteY12" fmla="*/ 381621 h 438150"/>
                      <a:gd name="connsiteX13" fmla="*/ 43328 w 526297"/>
                      <a:gd name="connsiteY13" fmla="*/ 381621 h 438150"/>
                      <a:gd name="connsiteX14" fmla="*/ 14848 w 526297"/>
                      <a:gd name="connsiteY14" fmla="*/ 355237 h 438150"/>
                      <a:gd name="connsiteX15" fmla="*/ 1513 w 526297"/>
                      <a:gd name="connsiteY15" fmla="*/ 181501 h 438150"/>
                      <a:gd name="connsiteX16" fmla="*/ 42089 w 526297"/>
                      <a:gd name="connsiteY16" fmla="*/ 134162 h 438150"/>
                      <a:gd name="connsiteX17" fmla="*/ 45518 w 526297"/>
                      <a:gd name="connsiteY17" fmla="*/ 134066 h 438150"/>
                      <a:gd name="connsiteX18" fmla="*/ 101906 w 526297"/>
                      <a:gd name="connsiteY18" fmla="*/ 180834 h 438150"/>
                      <a:gd name="connsiteX19" fmla="*/ 121623 w 526297"/>
                      <a:gd name="connsiteY19" fmla="*/ 286371 h 438150"/>
                      <a:gd name="connsiteX20" fmla="*/ 407373 w 526297"/>
                      <a:gd name="connsiteY20" fmla="*/ 286371 h 438150"/>
                      <a:gd name="connsiteX21" fmla="*/ 427185 w 526297"/>
                      <a:gd name="connsiteY21" fmla="*/ 180739 h 438150"/>
                      <a:gd name="connsiteX22" fmla="*/ 483573 w 526297"/>
                      <a:gd name="connsiteY22" fmla="*/ 133971 h 438150"/>
                      <a:gd name="connsiteX23" fmla="*/ 416898 w 526297"/>
                      <a:gd name="connsiteY23" fmla="*/ 621 h 438150"/>
                      <a:gd name="connsiteX24" fmla="*/ 483573 w 526297"/>
                      <a:gd name="connsiteY24" fmla="*/ 67296 h 438150"/>
                      <a:gd name="connsiteX25" fmla="*/ 483573 w 526297"/>
                      <a:gd name="connsiteY25" fmla="*/ 115397 h 438150"/>
                      <a:gd name="connsiteX26" fmla="*/ 476429 w 526297"/>
                      <a:gd name="connsiteY26" fmla="*/ 114921 h 438150"/>
                      <a:gd name="connsiteX27" fmla="*/ 412040 w 526297"/>
                      <a:gd name="connsiteY27" fmla="*/ 166451 h 438150"/>
                      <a:gd name="connsiteX28" fmla="*/ 411564 w 526297"/>
                      <a:gd name="connsiteY28" fmla="*/ 168737 h 438150"/>
                      <a:gd name="connsiteX29" fmla="*/ 393086 w 526297"/>
                      <a:gd name="connsiteY29" fmla="*/ 267321 h 438150"/>
                      <a:gd name="connsiteX30" fmla="*/ 135911 w 526297"/>
                      <a:gd name="connsiteY30" fmla="*/ 267321 h 438150"/>
                      <a:gd name="connsiteX31" fmla="*/ 117432 w 526297"/>
                      <a:gd name="connsiteY31" fmla="*/ 168737 h 438150"/>
                      <a:gd name="connsiteX32" fmla="*/ 52567 w 526297"/>
                      <a:gd name="connsiteY32" fmla="*/ 114921 h 438150"/>
                      <a:gd name="connsiteX33" fmla="*/ 54948 w 526297"/>
                      <a:gd name="connsiteY33" fmla="*/ 67296 h 438150"/>
                      <a:gd name="connsiteX34" fmla="*/ 121623 w 526297"/>
                      <a:gd name="connsiteY34" fmla="*/ 621 h 438150"/>
                      <a:gd name="connsiteX35" fmla="*/ 416898 w 526297"/>
                      <a:gd name="connsiteY35" fmla="*/ 621 h 438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526297" h="438150">
                        <a:moveTo>
                          <a:pt x="483573" y="133971"/>
                        </a:moveTo>
                        <a:cubicBezTo>
                          <a:pt x="507957" y="133971"/>
                          <a:pt x="527674" y="153688"/>
                          <a:pt x="527674" y="178072"/>
                        </a:cubicBezTo>
                        <a:cubicBezTo>
                          <a:pt x="527674" y="179215"/>
                          <a:pt x="527674" y="180358"/>
                          <a:pt x="527579" y="181501"/>
                        </a:cubicBezTo>
                        <a:lnTo>
                          <a:pt x="514244" y="355237"/>
                        </a:lnTo>
                        <a:cubicBezTo>
                          <a:pt x="513101" y="370096"/>
                          <a:pt x="500718" y="381621"/>
                          <a:pt x="485764" y="381621"/>
                        </a:cubicBezTo>
                        <a:lnTo>
                          <a:pt x="454998" y="381621"/>
                        </a:lnTo>
                        <a:lnTo>
                          <a:pt x="454998" y="438771"/>
                        </a:lnTo>
                        <a:lnTo>
                          <a:pt x="435948" y="438771"/>
                        </a:lnTo>
                        <a:lnTo>
                          <a:pt x="435948" y="381621"/>
                        </a:lnTo>
                        <a:lnTo>
                          <a:pt x="93048" y="381621"/>
                        </a:lnTo>
                        <a:lnTo>
                          <a:pt x="93048" y="438771"/>
                        </a:lnTo>
                        <a:lnTo>
                          <a:pt x="73998" y="438771"/>
                        </a:lnTo>
                        <a:lnTo>
                          <a:pt x="73998" y="381621"/>
                        </a:lnTo>
                        <a:lnTo>
                          <a:pt x="43328" y="381621"/>
                        </a:lnTo>
                        <a:cubicBezTo>
                          <a:pt x="28373" y="381621"/>
                          <a:pt x="15991" y="370096"/>
                          <a:pt x="14848" y="355237"/>
                        </a:cubicBezTo>
                        <a:lnTo>
                          <a:pt x="1513" y="181501"/>
                        </a:lnTo>
                        <a:cubicBezTo>
                          <a:pt x="-392" y="157212"/>
                          <a:pt x="17801" y="135971"/>
                          <a:pt x="42089" y="134162"/>
                        </a:cubicBezTo>
                        <a:cubicBezTo>
                          <a:pt x="43232" y="134066"/>
                          <a:pt x="44375" y="134066"/>
                          <a:pt x="45518" y="134066"/>
                        </a:cubicBezTo>
                        <a:cubicBezTo>
                          <a:pt x="73141" y="134066"/>
                          <a:pt x="96858" y="153688"/>
                          <a:pt x="101906" y="180834"/>
                        </a:cubicBezTo>
                        <a:lnTo>
                          <a:pt x="121623" y="286371"/>
                        </a:lnTo>
                        <a:lnTo>
                          <a:pt x="407373" y="286371"/>
                        </a:lnTo>
                        <a:lnTo>
                          <a:pt x="427185" y="180739"/>
                        </a:lnTo>
                        <a:cubicBezTo>
                          <a:pt x="432233" y="153592"/>
                          <a:pt x="455951" y="133971"/>
                          <a:pt x="483573" y="133971"/>
                        </a:cubicBezTo>
                        <a:close/>
                        <a:moveTo>
                          <a:pt x="416898" y="621"/>
                        </a:moveTo>
                        <a:cubicBezTo>
                          <a:pt x="453760" y="621"/>
                          <a:pt x="483573" y="30434"/>
                          <a:pt x="483573" y="67296"/>
                        </a:cubicBezTo>
                        <a:lnTo>
                          <a:pt x="483573" y="115397"/>
                        </a:lnTo>
                        <a:cubicBezTo>
                          <a:pt x="481192" y="115112"/>
                          <a:pt x="478811" y="114921"/>
                          <a:pt x="476429" y="114921"/>
                        </a:cubicBezTo>
                        <a:cubicBezTo>
                          <a:pt x="445473" y="114921"/>
                          <a:pt x="418803" y="136448"/>
                          <a:pt x="412040" y="166451"/>
                        </a:cubicBezTo>
                        <a:lnTo>
                          <a:pt x="411564" y="168737"/>
                        </a:lnTo>
                        <a:lnTo>
                          <a:pt x="393086" y="267321"/>
                        </a:lnTo>
                        <a:lnTo>
                          <a:pt x="135911" y="267321"/>
                        </a:lnTo>
                        <a:lnTo>
                          <a:pt x="117432" y="168737"/>
                        </a:lnTo>
                        <a:cubicBezTo>
                          <a:pt x="111622" y="137495"/>
                          <a:pt x="84285" y="114921"/>
                          <a:pt x="52567" y="114921"/>
                        </a:cubicBezTo>
                        <a:lnTo>
                          <a:pt x="54948" y="67296"/>
                        </a:lnTo>
                        <a:cubicBezTo>
                          <a:pt x="54948" y="30434"/>
                          <a:pt x="84761" y="621"/>
                          <a:pt x="121623" y="621"/>
                        </a:cubicBezTo>
                        <a:lnTo>
                          <a:pt x="416898" y="6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rnd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 fontScale="700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354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EBFD0D32-9439-7727-6CA7-FFE2FE2A6ED0}"/>
                  </a:ext>
                </a:extLst>
              </p:cNvPr>
              <p:cNvGrpSpPr/>
              <p:nvPr/>
            </p:nvGrpSpPr>
            <p:grpSpPr>
              <a:xfrm>
                <a:off x="4524010" y="2387634"/>
                <a:ext cx="3169377" cy="2692331"/>
                <a:chOff x="4524010" y="2724622"/>
                <a:chExt cx="3169377" cy="2692331"/>
              </a:xfrm>
            </p:grpSpPr>
            <p:sp>
              <p:nvSpPr>
                <p:cNvPr id="85" name="矩形: 圆角 84">
                  <a:extLst>
                    <a:ext uri="{FF2B5EF4-FFF2-40B4-BE49-F238E27FC236}">
                      <a16:creationId xmlns:a16="http://schemas.microsoft.com/office/drawing/2014/main" id="{AF41372A-BACC-13C8-3140-1DDD7FAD1974}"/>
                    </a:ext>
                  </a:extLst>
                </p:cNvPr>
                <p:cNvSpPr/>
                <p:nvPr/>
              </p:nvSpPr>
              <p:spPr>
                <a:xfrm>
                  <a:off x="4524010" y="3098607"/>
                  <a:ext cx="3169377" cy="2318346"/>
                </a:xfrm>
                <a:prstGeom prst="roundRect">
                  <a:avLst>
                    <a:gd name="adj" fmla="val 6500"/>
                  </a:avLst>
                </a:prstGeom>
                <a:solidFill>
                  <a:srgbClr val="2A88C8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6" name="文本框 85">
                  <a:extLst>
                    <a:ext uri="{FF2B5EF4-FFF2-40B4-BE49-F238E27FC236}">
                      <a16:creationId xmlns:a16="http://schemas.microsoft.com/office/drawing/2014/main" id="{53E5154A-25E2-72D9-737C-C21BFCB319C2}"/>
                    </a:ext>
                  </a:extLst>
                </p:cNvPr>
                <p:cNvSpPr txBox="1"/>
                <p:nvPr/>
              </p:nvSpPr>
              <p:spPr>
                <a:xfrm>
                  <a:off x="4627765" y="4209011"/>
                  <a:ext cx="2987987" cy="7001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schemeClr val="bg1"/>
                      </a:solidFill>
                    </a:rPr>
                    <a:t>掌握该领域的核心技术和应用，为未来职业发展打下坚实基础。</a:t>
                  </a:r>
                  <a:endParaRPr lang="en-US" altLang="zh-CN" sz="1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4" name="文本框 93">
                  <a:extLst>
                    <a:ext uri="{FF2B5EF4-FFF2-40B4-BE49-F238E27FC236}">
                      <a16:creationId xmlns:a16="http://schemas.microsoft.com/office/drawing/2014/main" id="{A00C2E40-4CB0-1D83-BD06-4E357DE7F81E}"/>
                    </a:ext>
                  </a:extLst>
                </p:cNvPr>
                <p:cNvSpPr txBox="1"/>
                <p:nvPr/>
              </p:nvSpPr>
              <p:spPr>
                <a:xfrm>
                  <a:off x="5080337" y="3700826"/>
                  <a:ext cx="203132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zh-CN" altLang="en-US" sz="2400" b="1" dirty="0">
                      <a:solidFill>
                        <a:schemeClr val="bg1"/>
                      </a:solidFill>
                    </a:rPr>
                    <a:t>研究目的意义</a:t>
                  </a:r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95" name="组合 94">
                  <a:extLst>
                    <a:ext uri="{FF2B5EF4-FFF2-40B4-BE49-F238E27FC236}">
                      <a16:creationId xmlns:a16="http://schemas.microsoft.com/office/drawing/2014/main" id="{FB3DCDCF-6C70-471E-A37F-545C83422FF6}"/>
                    </a:ext>
                  </a:extLst>
                </p:cNvPr>
                <p:cNvGrpSpPr/>
                <p:nvPr/>
              </p:nvGrpSpPr>
              <p:grpSpPr>
                <a:xfrm>
                  <a:off x="5722012" y="2724622"/>
                  <a:ext cx="747974" cy="747970"/>
                  <a:chOff x="6844265" y="4734713"/>
                  <a:chExt cx="410200" cy="410198"/>
                </a:xfrm>
              </p:grpSpPr>
              <p:sp>
                <p:nvSpPr>
                  <p:cNvPr id="96" name="椭圆 95">
                    <a:extLst>
                      <a:ext uri="{FF2B5EF4-FFF2-40B4-BE49-F238E27FC236}">
                        <a16:creationId xmlns:a16="http://schemas.microsoft.com/office/drawing/2014/main" id="{00C21CB3-823F-FCB7-7D24-8F4A84C0DE74}"/>
                      </a:ext>
                    </a:extLst>
                  </p:cNvPr>
                  <p:cNvSpPr/>
                  <p:nvPr/>
                </p:nvSpPr>
                <p:spPr>
                  <a:xfrm>
                    <a:off x="6844265" y="4734713"/>
                    <a:ext cx="410200" cy="410198"/>
                  </a:xfrm>
                  <a:prstGeom prst="ellipse">
                    <a:avLst/>
                  </a:prstGeom>
                  <a:solidFill>
                    <a:schemeClr val="accent2"/>
                  </a:solidFill>
                  <a:ln w="5715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3765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7" name="任意多边形: 形状 96">
                    <a:extLst>
                      <a:ext uri="{FF2B5EF4-FFF2-40B4-BE49-F238E27FC236}">
                        <a16:creationId xmlns:a16="http://schemas.microsoft.com/office/drawing/2014/main" id="{B274EA9A-00DC-BEAA-7105-20666F76A8E4}"/>
                      </a:ext>
                    </a:extLst>
                  </p:cNvPr>
                  <p:cNvSpPr/>
                  <p:nvPr/>
                </p:nvSpPr>
                <p:spPr>
                  <a:xfrm>
                    <a:off x="6960365" y="4875291"/>
                    <a:ext cx="178001" cy="141741"/>
                  </a:xfrm>
                  <a:custGeom>
                    <a:avLst/>
                    <a:gdLst>
                      <a:gd name="connsiteX0" fmla="*/ 486767 w 514350"/>
                      <a:gd name="connsiteY0" fmla="*/ 621 h 409575"/>
                      <a:gd name="connsiteX1" fmla="*/ 515342 w 514350"/>
                      <a:gd name="connsiteY1" fmla="*/ 29196 h 409575"/>
                      <a:gd name="connsiteX2" fmla="*/ 515342 w 514350"/>
                      <a:gd name="connsiteY2" fmla="*/ 324471 h 409575"/>
                      <a:gd name="connsiteX3" fmla="*/ 486767 w 514350"/>
                      <a:gd name="connsiteY3" fmla="*/ 353046 h 409575"/>
                      <a:gd name="connsiteX4" fmla="*/ 192159 w 514350"/>
                      <a:gd name="connsiteY4" fmla="*/ 353046 h 409575"/>
                      <a:gd name="connsiteX5" fmla="*/ 115387 w 514350"/>
                      <a:gd name="connsiteY5" fmla="*/ 410196 h 409575"/>
                      <a:gd name="connsiteX6" fmla="*/ 115387 w 514350"/>
                      <a:gd name="connsiteY6" fmla="*/ 353046 h 409575"/>
                      <a:gd name="connsiteX7" fmla="*/ 29567 w 514350"/>
                      <a:gd name="connsiteY7" fmla="*/ 353046 h 409575"/>
                      <a:gd name="connsiteX8" fmla="*/ 992 w 514350"/>
                      <a:gd name="connsiteY8" fmla="*/ 324471 h 409575"/>
                      <a:gd name="connsiteX9" fmla="*/ 992 w 514350"/>
                      <a:gd name="connsiteY9" fmla="*/ 29196 h 409575"/>
                      <a:gd name="connsiteX10" fmla="*/ 29567 w 514350"/>
                      <a:gd name="connsiteY10" fmla="*/ 621 h 409575"/>
                      <a:gd name="connsiteX11" fmla="*/ 486767 w 514350"/>
                      <a:gd name="connsiteY11" fmla="*/ 621 h 409575"/>
                      <a:gd name="connsiteX12" fmla="*/ 124817 w 514350"/>
                      <a:gd name="connsiteY12" fmla="*/ 143496 h 409575"/>
                      <a:gd name="connsiteX13" fmla="*/ 91480 w 514350"/>
                      <a:gd name="connsiteY13" fmla="*/ 176834 h 409575"/>
                      <a:gd name="connsiteX14" fmla="*/ 124817 w 514350"/>
                      <a:gd name="connsiteY14" fmla="*/ 210171 h 409575"/>
                      <a:gd name="connsiteX15" fmla="*/ 158155 w 514350"/>
                      <a:gd name="connsiteY15" fmla="*/ 176834 h 409575"/>
                      <a:gd name="connsiteX16" fmla="*/ 124817 w 514350"/>
                      <a:gd name="connsiteY16" fmla="*/ 143496 h 409575"/>
                      <a:gd name="connsiteX17" fmla="*/ 258167 w 514350"/>
                      <a:gd name="connsiteY17" fmla="*/ 143496 h 409575"/>
                      <a:gd name="connsiteX18" fmla="*/ 224830 w 514350"/>
                      <a:gd name="connsiteY18" fmla="*/ 176834 h 409575"/>
                      <a:gd name="connsiteX19" fmla="*/ 258167 w 514350"/>
                      <a:gd name="connsiteY19" fmla="*/ 210171 h 409575"/>
                      <a:gd name="connsiteX20" fmla="*/ 291505 w 514350"/>
                      <a:gd name="connsiteY20" fmla="*/ 176834 h 409575"/>
                      <a:gd name="connsiteX21" fmla="*/ 258167 w 514350"/>
                      <a:gd name="connsiteY21" fmla="*/ 143496 h 409575"/>
                      <a:gd name="connsiteX22" fmla="*/ 391517 w 514350"/>
                      <a:gd name="connsiteY22" fmla="*/ 143496 h 409575"/>
                      <a:gd name="connsiteX23" fmla="*/ 358180 w 514350"/>
                      <a:gd name="connsiteY23" fmla="*/ 176834 h 409575"/>
                      <a:gd name="connsiteX24" fmla="*/ 391517 w 514350"/>
                      <a:gd name="connsiteY24" fmla="*/ 210171 h 409575"/>
                      <a:gd name="connsiteX25" fmla="*/ 424855 w 514350"/>
                      <a:gd name="connsiteY25" fmla="*/ 176834 h 409575"/>
                      <a:gd name="connsiteX26" fmla="*/ 391517 w 514350"/>
                      <a:gd name="connsiteY26" fmla="*/ 143496 h 4095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514350" h="409575">
                        <a:moveTo>
                          <a:pt x="486767" y="621"/>
                        </a:moveTo>
                        <a:cubicBezTo>
                          <a:pt x="502579" y="621"/>
                          <a:pt x="515342" y="13385"/>
                          <a:pt x="515342" y="29196"/>
                        </a:cubicBezTo>
                        <a:lnTo>
                          <a:pt x="515342" y="324471"/>
                        </a:lnTo>
                        <a:cubicBezTo>
                          <a:pt x="515342" y="340282"/>
                          <a:pt x="502579" y="353046"/>
                          <a:pt x="486767" y="353046"/>
                        </a:cubicBezTo>
                        <a:lnTo>
                          <a:pt x="192159" y="353046"/>
                        </a:lnTo>
                        <a:lnTo>
                          <a:pt x="115387" y="410196"/>
                        </a:lnTo>
                        <a:lnTo>
                          <a:pt x="115387" y="353046"/>
                        </a:lnTo>
                        <a:lnTo>
                          <a:pt x="29567" y="353046"/>
                        </a:lnTo>
                        <a:cubicBezTo>
                          <a:pt x="13755" y="353046"/>
                          <a:pt x="992" y="340282"/>
                          <a:pt x="992" y="324471"/>
                        </a:cubicBezTo>
                        <a:lnTo>
                          <a:pt x="992" y="29196"/>
                        </a:lnTo>
                        <a:cubicBezTo>
                          <a:pt x="992" y="13385"/>
                          <a:pt x="13755" y="621"/>
                          <a:pt x="29567" y="621"/>
                        </a:cubicBezTo>
                        <a:lnTo>
                          <a:pt x="486767" y="621"/>
                        </a:lnTo>
                        <a:close/>
                        <a:moveTo>
                          <a:pt x="124817" y="143496"/>
                        </a:moveTo>
                        <a:cubicBezTo>
                          <a:pt x="106434" y="143496"/>
                          <a:pt x="91480" y="158450"/>
                          <a:pt x="91480" y="176834"/>
                        </a:cubicBezTo>
                        <a:cubicBezTo>
                          <a:pt x="91480" y="195217"/>
                          <a:pt x="106434" y="210171"/>
                          <a:pt x="124817" y="210171"/>
                        </a:cubicBezTo>
                        <a:cubicBezTo>
                          <a:pt x="143200" y="210171"/>
                          <a:pt x="158155" y="195217"/>
                          <a:pt x="158155" y="176834"/>
                        </a:cubicBezTo>
                        <a:cubicBezTo>
                          <a:pt x="158155" y="158450"/>
                          <a:pt x="143200" y="143496"/>
                          <a:pt x="124817" y="143496"/>
                        </a:cubicBezTo>
                        <a:close/>
                        <a:moveTo>
                          <a:pt x="258167" y="143496"/>
                        </a:moveTo>
                        <a:cubicBezTo>
                          <a:pt x="239784" y="143496"/>
                          <a:pt x="224830" y="158450"/>
                          <a:pt x="224830" y="176834"/>
                        </a:cubicBezTo>
                        <a:cubicBezTo>
                          <a:pt x="224830" y="195217"/>
                          <a:pt x="239784" y="210171"/>
                          <a:pt x="258167" y="210171"/>
                        </a:cubicBezTo>
                        <a:cubicBezTo>
                          <a:pt x="276550" y="210171"/>
                          <a:pt x="291505" y="195217"/>
                          <a:pt x="291505" y="176834"/>
                        </a:cubicBezTo>
                        <a:cubicBezTo>
                          <a:pt x="291505" y="158450"/>
                          <a:pt x="276550" y="143496"/>
                          <a:pt x="258167" y="143496"/>
                        </a:cubicBezTo>
                        <a:close/>
                        <a:moveTo>
                          <a:pt x="391517" y="143496"/>
                        </a:moveTo>
                        <a:cubicBezTo>
                          <a:pt x="373134" y="143496"/>
                          <a:pt x="358180" y="158450"/>
                          <a:pt x="358180" y="176834"/>
                        </a:cubicBezTo>
                        <a:cubicBezTo>
                          <a:pt x="358180" y="195217"/>
                          <a:pt x="373134" y="210171"/>
                          <a:pt x="391517" y="210171"/>
                        </a:cubicBezTo>
                        <a:cubicBezTo>
                          <a:pt x="409900" y="210171"/>
                          <a:pt x="424855" y="195217"/>
                          <a:pt x="424855" y="176834"/>
                        </a:cubicBezTo>
                        <a:cubicBezTo>
                          <a:pt x="424855" y="158450"/>
                          <a:pt x="409900" y="143496"/>
                          <a:pt x="391517" y="143496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rnd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 fontScale="625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354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611ADD16-B1AA-0A06-8710-3F29DE226BB9}"/>
                  </a:ext>
                </a:extLst>
              </p:cNvPr>
              <p:cNvGrpSpPr/>
              <p:nvPr/>
            </p:nvGrpSpPr>
            <p:grpSpPr>
              <a:xfrm>
                <a:off x="7966384" y="2399212"/>
                <a:ext cx="3169377" cy="2680753"/>
                <a:chOff x="7966384" y="2736200"/>
                <a:chExt cx="3169377" cy="2680753"/>
              </a:xfrm>
            </p:grpSpPr>
            <p:sp>
              <p:nvSpPr>
                <p:cNvPr id="34" name="矩形: 圆角 33">
                  <a:extLst>
                    <a:ext uri="{FF2B5EF4-FFF2-40B4-BE49-F238E27FC236}">
                      <a16:creationId xmlns:a16="http://schemas.microsoft.com/office/drawing/2014/main" id="{985AF1D7-1CD8-F5BD-A9BC-FD2FA36A765C}"/>
                    </a:ext>
                  </a:extLst>
                </p:cNvPr>
                <p:cNvSpPr/>
                <p:nvPr/>
              </p:nvSpPr>
              <p:spPr>
                <a:xfrm>
                  <a:off x="7966384" y="3098607"/>
                  <a:ext cx="3169377" cy="2318346"/>
                </a:xfrm>
                <a:prstGeom prst="roundRect">
                  <a:avLst>
                    <a:gd name="adj" fmla="val 6500"/>
                  </a:avLst>
                </a:prstGeom>
                <a:solidFill>
                  <a:srgbClr val="2A88C8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id="{7452AD3F-F075-F14E-694B-5A0A706CC8CD}"/>
                    </a:ext>
                  </a:extLst>
                </p:cNvPr>
                <p:cNvSpPr txBox="1"/>
                <p:nvPr/>
              </p:nvSpPr>
              <p:spPr>
                <a:xfrm>
                  <a:off x="8057078" y="4209011"/>
                  <a:ext cx="2987987" cy="10233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schemeClr val="bg1"/>
                      </a:solidFill>
                    </a:rPr>
                    <a:t>为该领域的发展做出一定的贡献和推动，为社会问题解决提供新思路和方法。</a:t>
                  </a:r>
                  <a:endParaRPr lang="en-US" altLang="zh-CN" sz="1400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1" name="文本框 80">
                  <a:extLst>
                    <a:ext uri="{FF2B5EF4-FFF2-40B4-BE49-F238E27FC236}">
                      <a16:creationId xmlns:a16="http://schemas.microsoft.com/office/drawing/2014/main" id="{AA805009-B2D8-F7D2-95BC-82EF78F08B8D}"/>
                    </a:ext>
                  </a:extLst>
                </p:cNvPr>
                <p:cNvSpPr txBox="1"/>
                <p:nvPr/>
              </p:nvSpPr>
              <p:spPr>
                <a:xfrm>
                  <a:off x="8535409" y="3700826"/>
                  <a:ext cx="203132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>
                    <a:lnSpc>
                      <a:spcPct val="100000"/>
                    </a:lnSpc>
                  </a:pPr>
                  <a:r>
                    <a:rPr lang="zh-CN" altLang="en-US" sz="2400" b="1" dirty="0">
                      <a:solidFill>
                        <a:schemeClr val="bg1"/>
                      </a:solidFill>
                    </a:rPr>
                    <a:t>填补研究空白</a:t>
                  </a:r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  <p:grpSp>
              <p:nvGrpSpPr>
                <p:cNvPr id="82" name="组合 81">
                  <a:extLst>
                    <a:ext uri="{FF2B5EF4-FFF2-40B4-BE49-F238E27FC236}">
                      <a16:creationId xmlns:a16="http://schemas.microsoft.com/office/drawing/2014/main" id="{06F7C8C0-2C48-EFE5-9D2F-8BA4E6B2197F}"/>
                    </a:ext>
                  </a:extLst>
                </p:cNvPr>
                <p:cNvGrpSpPr/>
                <p:nvPr/>
              </p:nvGrpSpPr>
              <p:grpSpPr>
                <a:xfrm>
                  <a:off x="9177084" y="2736200"/>
                  <a:ext cx="747974" cy="747970"/>
                  <a:chOff x="6844265" y="4734713"/>
                  <a:chExt cx="410200" cy="410198"/>
                </a:xfrm>
              </p:grpSpPr>
              <p:sp>
                <p:nvSpPr>
                  <p:cNvPr id="83" name="椭圆 82">
                    <a:extLst>
                      <a:ext uri="{FF2B5EF4-FFF2-40B4-BE49-F238E27FC236}">
                        <a16:creationId xmlns:a16="http://schemas.microsoft.com/office/drawing/2014/main" id="{005C8C53-3A70-CFC1-82C4-4C68345EC1D4}"/>
                      </a:ext>
                    </a:extLst>
                  </p:cNvPr>
                  <p:cNvSpPr/>
                  <p:nvPr/>
                </p:nvSpPr>
                <p:spPr>
                  <a:xfrm>
                    <a:off x="6844265" y="4734713"/>
                    <a:ext cx="410200" cy="410198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57150" cap="rnd">
                    <a:noFill/>
                    <a:prstDash val="solid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3765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4" name="任意多边形: 形状 83">
                    <a:extLst>
                      <a:ext uri="{FF2B5EF4-FFF2-40B4-BE49-F238E27FC236}">
                        <a16:creationId xmlns:a16="http://schemas.microsoft.com/office/drawing/2014/main" id="{7DD16123-F140-087D-B04E-C390F96AAC31}"/>
                      </a:ext>
                    </a:extLst>
                  </p:cNvPr>
                  <p:cNvSpPr/>
                  <p:nvPr/>
                </p:nvSpPr>
                <p:spPr>
                  <a:xfrm>
                    <a:off x="6960365" y="4855582"/>
                    <a:ext cx="178001" cy="162108"/>
                  </a:xfrm>
                  <a:custGeom>
                    <a:avLst/>
                    <a:gdLst>
                      <a:gd name="connsiteX0" fmla="*/ 125329 w 533400"/>
                      <a:gd name="connsiteY0" fmla="*/ 229221 h 485775"/>
                      <a:gd name="connsiteX1" fmla="*/ 125329 w 533400"/>
                      <a:gd name="connsiteY1" fmla="*/ 276846 h 485775"/>
                      <a:gd name="connsiteX2" fmla="*/ 144379 w 533400"/>
                      <a:gd name="connsiteY2" fmla="*/ 276846 h 485775"/>
                      <a:gd name="connsiteX3" fmla="*/ 144379 w 533400"/>
                      <a:gd name="connsiteY3" fmla="*/ 229221 h 485775"/>
                      <a:gd name="connsiteX4" fmla="*/ 392029 w 533400"/>
                      <a:gd name="connsiteY4" fmla="*/ 229221 h 485775"/>
                      <a:gd name="connsiteX5" fmla="*/ 392029 w 533400"/>
                      <a:gd name="connsiteY5" fmla="*/ 276846 h 485775"/>
                      <a:gd name="connsiteX6" fmla="*/ 411079 w 533400"/>
                      <a:gd name="connsiteY6" fmla="*/ 276846 h 485775"/>
                      <a:gd name="connsiteX7" fmla="*/ 411079 w 533400"/>
                      <a:gd name="connsiteY7" fmla="*/ 229221 h 485775"/>
                      <a:gd name="connsiteX8" fmla="*/ 534904 w 533400"/>
                      <a:gd name="connsiteY8" fmla="*/ 229221 h 485775"/>
                      <a:gd name="connsiteX9" fmla="*/ 534904 w 533400"/>
                      <a:gd name="connsiteY9" fmla="*/ 457821 h 485775"/>
                      <a:gd name="connsiteX10" fmla="*/ 506329 w 533400"/>
                      <a:gd name="connsiteY10" fmla="*/ 486396 h 485775"/>
                      <a:gd name="connsiteX11" fmla="*/ 30079 w 533400"/>
                      <a:gd name="connsiteY11" fmla="*/ 486396 h 485775"/>
                      <a:gd name="connsiteX12" fmla="*/ 1504 w 533400"/>
                      <a:gd name="connsiteY12" fmla="*/ 457821 h 485775"/>
                      <a:gd name="connsiteX13" fmla="*/ 1504 w 533400"/>
                      <a:gd name="connsiteY13" fmla="*/ 229221 h 485775"/>
                      <a:gd name="connsiteX14" fmla="*/ 125329 w 533400"/>
                      <a:gd name="connsiteY14" fmla="*/ 229221 h 485775"/>
                      <a:gd name="connsiteX15" fmla="*/ 372979 w 533400"/>
                      <a:gd name="connsiteY15" fmla="*/ 621 h 485775"/>
                      <a:gd name="connsiteX16" fmla="*/ 411079 w 533400"/>
                      <a:gd name="connsiteY16" fmla="*/ 36816 h 485775"/>
                      <a:gd name="connsiteX17" fmla="*/ 411079 w 533400"/>
                      <a:gd name="connsiteY17" fmla="*/ 38721 h 485775"/>
                      <a:gd name="connsiteX18" fmla="*/ 411079 w 533400"/>
                      <a:gd name="connsiteY18" fmla="*/ 114921 h 485775"/>
                      <a:gd name="connsiteX19" fmla="*/ 506329 w 533400"/>
                      <a:gd name="connsiteY19" fmla="*/ 114921 h 485775"/>
                      <a:gd name="connsiteX20" fmla="*/ 534904 w 533400"/>
                      <a:gd name="connsiteY20" fmla="*/ 143496 h 485775"/>
                      <a:gd name="connsiteX21" fmla="*/ 534904 w 533400"/>
                      <a:gd name="connsiteY21" fmla="*/ 210171 h 485775"/>
                      <a:gd name="connsiteX22" fmla="*/ 1504 w 533400"/>
                      <a:gd name="connsiteY22" fmla="*/ 210171 h 485775"/>
                      <a:gd name="connsiteX23" fmla="*/ 1504 w 533400"/>
                      <a:gd name="connsiteY23" fmla="*/ 143496 h 485775"/>
                      <a:gd name="connsiteX24" fmla="*/ 30079 w 533400"/>
                      <a:gd name="connsiteY24" fmla="*/ 114921 h 485775"/>
                      <a:gd name="connsiteX25" fmla="*/ 125329 w 533400"/>
                      <a:gd name="connsiteY25" fmla="*/ 114921 h 485775"/>
                      <a:gd name="connsiteX26" fmla="*/ 125329 w 533400"/>
                      <a:gd name="connsiteY26" fmla="*/ 38721 h 485775"/>
                      <a:gd name="connsiteX27" fmla="*/ 161524 w 533400"/>
                      <a:gd name="connsiteY27" fmla="*/ 621 h 485775"/>
                      <a:gd name="connsiteX28" fmla="*/ 163429 w 533400"/>
                      <a:gd name="connsiteY28" fmla="*/ 621 h 485775"/>
                      <a:gd name="connsiteX29" fmla="*/ 372979 w 533400"/>
                      <a:gd name="connsiteY29" fmla="*/ 621 h 485775"/>
                      <a:gd name="connsiteX30" fmla="*/ 372979 w 533400"/>
                      <a:gd name="connsiteY30" fmla="*/ 19671 h 485775"/>
                      <a:gd name="connsiteX31" fmla="*/ 163429 w 533400"/>
                      <a:gd name="connsiteY31" fmla="*/ 19671 h 485775"/>
                      <a:gd name="connsiteX32" fmla="*/ 144474 w 533400"/>
                      <a:gd name="connsiteY32" fmla="*/ 37292 h 485775"/>
                      <a:gd name="connsiteX33" fmla="*/ 144379 w 533400"/>
                      <a:gd name="connsiteY33" fmla="*/ 38721 h 485775"/>
                      <a:gd name="connsiteX34" fmla="*/ 144379 w 533400"/>
                      <a:gd name="connsiteY34" fmla="*/ 114921 h 485775"/>
                      <a:gd name="connsiteX35" fmla="*/ 392029 w 533400"/>
                      <a:gd name="connsiteY35" fmla="*/ 114921 h 485775"/>
                      <a:gd name="connsiteX36" fmla="*/ 392029 w 533400"/>
                      <a:gd name="connsiteY36" fmla="*/ 38721 h 485775"/>
                      <a:gd name="connsiteX37" fmla="*/ 375836 w 533400"/>
                      <a:gd name="connsiteY37" fmla="*/ 19862 h 485775"/>
                      <a:gd name="connsiteX38" fmla="*/ 374408 w 533400"/>
                      <a:gd name="connsiteY38" fmla="*/ 19671 h 485775"/>
                      <a:gd name="connsiteX39" fmla="*/ 372979 w 533400"/>
                      <a:gd name="connsiteY39" fmla="*/ 19671 h 485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</a:cxnLst>
                    <a:rect l="l" t="t" r="r" b="b"/>
                    <a:pathLst>
                      <a:path w="533400" h="485775">
                        <a:moveTo>
                          <a:pt x="125329" y="229221"/>
                        </a:moveTo>
                        <a:lnTo>
                          <a:pt x="125329" y="276846"/>
                        </a:lnTo>
                        <a:lnTo>
                          <a:pt x="144379" y="276846"/>
                        </a:lnTo>
                        <a:lnTo>
                          <a:pt x="144379" y="229221"/>
                        </a:lnTo>
                        <a:lnTo>
                          <a:pt x="392029" y="229221"/>
                        </a:lnTo>
                        <a:lnTo>
                          <a:pt x="392029" y="276846"/>
                        </a:lnTo>
                        <a:lnTo>
                          <a:pt x="411079" y="276846"/>
                        </a:lnTo>
                        <a:lnTo>
                          <a:pt x="411079" y="229221"/>
                        </a:lnTo>
                        <a:lnTo>
                          <a:pt x="534904" y="229221"/>
                        </a:lnTo>
                        <a:lnTo>
                          <a:pt x="534904" y="457821"/>
                        </a:lnTo>
                        <a:cubicBezTo>
                          <a:pt x="534904" y="473632"/>
                          <a:pt x="522141" y="486396"/>
                          <a:pt x="506329" y="486396"/>
                        </a:cubicBezTo>
                        <a:lnTo>
                          <a:pt x="30079" y="486396"/>
                        </a:lnTo>
                        <a:cubicBezTo>
                          <a:pt x="14267" y="486396"/>
                          <a:pt x="1504" y="473632"/>
                          <a:pt x="1504" y="457821"/>
                        </a:cubicBezTo>
                        <a:lnTo>
                          <a:pt x="1504" y="229221"/>
                        </a:lnTo>
                        <a:lnTo>
                          <a:pt x="125329" y="229221"/>
                        </a:lnTo>
                        <a:close/>
                        <a:moveTo>
                          <a:pt x="372979" y="621"/>
                        </a:moveTo>
                        <a:cubicBezTo>
                          <a:pt x="393363" y="621"/>
                          <a:pt x="410031" y="16623"/>
                          <a:pt x="411079" y="36816"/>
                        </a:cubicBezTo>
                        <a:lnTo>
                          <a:pt x="411079" y="38721"/>
                        </a:lnTo>
                        <a:lnTo>
                          <a:pt x="411079" y="114921"/>
                        </a:lnTo>
                        <a:lnTo>
                          <a:pt x="506329" y="114921"/>
                        </a:lnTo>
                        <a:cubicBezTo>
                          <a:pt x="522141" y="114921"/>
                          <a:pt x="534904" y="127685"/>
                          <a:pt x="534904" y="143496"/>
                        </a:cubicBezTo>
                        <a:lnTo>
                          <a:pt x="534904" y="210171"/>
                        </a:lnTo>
                        <a:lnTo>
                          <a:pt x="1504" y="210171"/>
                        </a:lnTo>
                        <a:lnTo>
                          <a:pt x="1504" y="143496"/>
                        </a:lnTo>
                        <a:cubicBezTo>
                          <a:pt x="1504" y="127685"/>
                          <a:pt x="14267" y="114921"/>
                          <a:pt x="30079" y="114921"/>
                        </a:cubicBezTo>
                        <a:lnTo>
                          <a:pt x="125329" y="114921"/>
                        </a:lnTo>
                        <a:lnTo>
                          <a:pt x="125329" y="38721"/>
                        </a:lnTo>
                        <a:cubicBezTo>
                          <a:pt x="125329" y="18337"/>
                          <a:pt x="141331" y="1669"/>
                          <a:pt x="161524" y="621"/>
                        </a:cubicBezTo>
                        <a:lnTo>
                          <a:pt x="163429" y="621"/>
                        </a:lnTo>
                        <a:lnTo>
                          <a:pt x="372979" y="621"/>
                        </a:lnTo>
                        <a:close/>
                        <a:moveTo>
                          <a:pt x="372979" y="19671"/>
                        </a:moveTo>
                        <a:lnTo>
                          <a:pt x="163429" y="19671"/>
                        </a:lnTo>
                        <a:cubicBezTo>
                          <a:pt x="153428" y="19671"/>
                          <a:pt x="145141" y="27482"/>
                          <a:pt x="144474" y="37292"/>
                        </a:cubicBezTo>
                        <a:lnTo>
                          <a:pt x="144379" y="38721"/>
                        </a:lnTo>
                        <a:lnTo>
                          <a:pt x="144379" y="114921"/>
                        </a:lnTo>
                        <a:lnTo>
                          <a:pt x="392029" y="114921"/>
                        </a:lnTo>
                        <a:lnTo>
                          <a:pt x="392029" y="38721"/>
                        </a:lnTo>
                        <a:cubicBezTo>
                          <a:pt x="392029" y="29196"/>
                          <a:pt x="384981" y="21290"/>
                          <a:pt x="375836" y="19862"/>
                        </a:cubicBezTo>
                        <a:lnTo>
                          <a:pt x="374408" y="19671"/>
                        </a:lnTo>
                        <a:lnTo>
                          <a:pt x="372979" y="1967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rnd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 fontScale="775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354"/>
                    <a:endParaRPr lang="zh-CN" altLang="en-US" sz="2000" b="1" dirty="0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1870041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>
            <a:extLst>
              <a:ext uri="{FF2B5EF4-FFF2-40B4-BE49-F238E27FC236}">
                <a16:creationId xmlns:a16="http://schemas.microsoft.com/office/drawing/2014/main" id="{F5AA314C-26CD-9E3B-EA25-AB7698B3B4E4}"/>
              </a:ext>
            </a:extLst>
          </p:cNvPr>
          <p:cNvGrpSpPr/>
          <p:nvPr/>
        </p:nvGrpSpPr>
        <p:grpSpPr>
          <a:xfrm>
            <a:off x="-12700" y="1130300"/>
            <a:ext cx="12230100" cy="4443888"/>
            <a:chOff x="-12700" y="976789"/>
            <a:chExt cx="12230100" cy="4443888"/>
          </a:xfrm>
        </p:grpSpPr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A51E3C66-727F-22A9-202D-89A9E74420B5}"/>
                </a:ext>
              </a:extLst>
            </p:cNvPr>
            <p:cNvGrpSpPr/>
            <p:nvPr/>
          </p:nvGrpSpPr>
          <p:grpSpPr>
            <a:xfrm>
              <a:off x="-12700" y="1601974"/>
              <a:ext cx="12230100" cy="3818703"/>
              <a:chOff x="-12700" y="1601974"/>
              <a:chExt cx="12230100" cy="3818703"/>
            </a:xfrm>
          </p:grpSpPr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553E319D-B644-88C6-976C-EB42ADAD9739}"/>
                  </a:ext>
                </a:extLst>
              </p:cNvPr>
              <p:cNvSpPr/>
              <p:nvPr/>
            </p:nvSpPr>
            <p:spPr>
              <a:xfrm>
                <a:off x="-12700" y="1731316"/>
                <a:ext cx="12230100" cy="2049169"/>
              </a:xfrm>
              <a:custGeom>
                <a:avLst/>
                <a:gdLst>
                  <a:gd name="connsiteX0" fmla="*/ 0 w 12560300"/>
                  <a:gd name="connsiteY0" fmla="*/ 3797300 h 3797300"/>
                  <a:gd name="connsiteX1" fmla="*/ 2997200 w 12560300"/>
                  <a:gd name="connsiteY1" fmla="*/ 2755900 h 3797300"/>
                  <a:gd name="connsiteX2" fmla="*/ 6718300 w 12560300"/>
                  <a:gd name="connsiteY2" fmla="*/ 2717800 h 3797300"/>
                  <a:gd name="connsiteX3" fmla="*/ 9626600 w 12560300"/>
                  <a:gd name="connsiteY3" fmla="*/ 609600 h 3797300"/>
                  <a:gd name="connsiteX4" fmla="*/ 12560300 w 12560300"/>
                  <a:gd name="connsiteY4" fmla="*/ 0 h 3797300"/>
                  <a:gd name="connsiteX0" fmla="*/ 0 w 12560300"/>
                  <a:gd name="connsiteY0" fmla="*/ 3797300 h 3797300"/>
                  <a:gd name="connsiteX1" fmla="*/ 3023313 w 12560300"/>
                  <a:gd name="connsiteY1" fmla="*/ 2311400 h 3797300"/>
                  <a:gd name="connsiteX2" fmla="*/ 6718300 w 12560300"/>
                  <a:gd name="connsiteY2" fmla="*/ 2717800 h 3797300"/>
                  <a:gd name="connsiteX3" fmla="*/ 9626600 w 12560300"/>
                  <a:gd name="connsiteY3" fmla="*/ 609600 h 3797300"/>
                  <a:gd name="connsiteX4" fmla="*/ 12560300 w 12560300"/>
                  <a:gd name="connsiteY4" fmla="*/ 0 h 3797300"/>
                  <a:gd name="connsiteX0" fmla="*/ 0 w 12573356"/>
                  <a:gd name="connsiteY0" fmla="*/ 3124200 h 3124200"/>
                  <a:gd name="connsiteX1" fmla="*/ 3036369 w 12573356"/>
                  <a:gd name="connsiteY1" fmla="*/ 2311400 h 3124200"/>
                  <a:gd name="connsiteX2" fmla="*/ 6731356 w 12573356"/>
                  <a:gd name="connsiteY2" fmla="*/ 2717800 h 3124200"/>
                  <a:gd name="connsiteX3" fmla="*/ 9639656 w 12573356"/>
                  <a:gd name="connsiteY3" fmla="*/ 609600 h 3124200"/>
                  <a:gd name="connsiteX4" fmla="*/ 12573356 w 12573356"/>
                  <a:gd name="connsiteY4" fmla="*/ 0 h 3124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73356" h="3124200">
                    <a:moveTo>
                      <a:pt x="0" y="3124200"/>
                    </a:moveTo>
                    <a:lnTo>
                      <a:pt x="3036369" y="2311400"/>
                    </a:lnTo>
                    <a:lnTo>
                      <a:pt x="6731356" y="2717800"/>
                    </a:lnTo>
                    <a:lnTo>
                      <a:pt x="9639656" y="609600"/>
                    </a:lnTo>
                    <a:lnTo>
                      <a:pt x="12573356" y="0"/>
                    </a:lnTo>
                  </a:path>
                </a:pathLst>
              </a:custGeom>
              <a:noFill/>
              <a:ln w="12700" cap="rnd">
                <a:solidFill>
                  <a:schemeClr val="accent1"/>
                </a:solidFill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4A7BECC7-EAA0-EA0B-C7BF-BB8042F224DE}"/>
                  </a:ext>
                </a:extLst>
              </p:cNvPr>
              <p:cNvGrpSpPr/>
              <p:nvPr/>
            </p:nvGrpSpPr>
            <p:grpSpPr>
              <a:xfrm>
                <a:off x="5148348" y="2977683"/>
                <a:ext cx="2515540" cy="2442994"/>
                <a:chOff x="5148348" y="3022998"/>
                <a:chExt cx="2515540" cy="2442994"/>
              </a:xfrm>
            </p:grpSpPr>
            <p:sp>
              <p:nvSpPr>
                <p:cNvPr id="60" name="椭圆 59">
                  <a:extLst>
                    <a:ext uri="{FF2B5EF4-FFF2-40B4-BE49-F238E27FC236}">
                      <a16:creationId xmlns:a16="http://schemas.microsoft.com/office/drawing/2014/main" id="{76BD2D9C-A229-26D1-AA2D-C4459B7A56CF}"/>
                    </a:ext>
                  </a:extLst>
                </p:cNvPr>
                <p:cNvSpPr/>
                <p:nvPr/>
              </p:nvSpPr>
              <p:spPr>
                <a:xfrm>
                  <a:off x="5925958" y="3022998"/>
                  <a:ext cx="960320" cy="960316"/>
                </a:xfrm>
                <a:prstGeom prst="ellipse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r>
                    <a:rPr lang="en-US" altLang="zh-CN" sz="3200" b="1" dirty="0">
                      <a:solidFill>
                        <a:srgbClr val="FFFFFF"/>
                      </a:solidFill>
                    </a:rPr>
                    <a:t>02</a:t>
                  </a:r>
                  <a:endParaRPr lang="zh-CN" altLang="en-US" sz="32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EEE586ED-0F5C-D624-58E4-A913A987BB39}"/>
                    </a:ext>
                  </a:extLst>
                </p:cNvPr>
                <p:cNvSpPr/>
                <p:nvPr/>
              </p:nvSpPr>
              <p:spPr>
                <a:xfrm>
                  <a:off x="5148348" y="4765800"/>
                  <a:ext cx="2515540" cy="70019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介绍进行研究的具体方法和步骤，以及采用的数据和工具等</a:t>
                  </a:r>
                  <a:endPara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64" name="矩形: 圆角 63">
                  <a:extLst>
                    <a:ext uri="{FF2B5EF4-FFF2-40B4-BE49-F238E27FC236}">
                      <a16:creationId xmlns:a16="http://schemas.microsoft.com/office/drawing/2014/main" id="{9061B92D-7D23-7102-F66F-C8104575091C}"/>
                    </a:ext>
                  </a:extLst>
                </p:cNvPr>
                <p:cNvSpPr/>
                <p:nvPr/>
              </p:nvSpPr>
              <p:spPr>
                <a:xfrm>
                  <a:off x="5148348" y="4185386"/>
                  <a:ext cx="2515540" cy="515243"/>
                </a:xfrm>
                <a:prstGeom prst="roundRect">
                  <a:avLst>
                    <a:gd name="adj" fmla="val 18000"/>
                  </a:avLst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914354">
                    <a:lnSpc>
                      <a:spcPct val="100000"/>
                    </a:lnSpc>
                  </a:pPr>
                  <a:r>
                    <a:rPr lang="zh-CN" altLang="en-US" sz="2400" b="1" dirty="0">
                      <a:solidFill>
                        <a:schemeClr val="tx1"/>
                      </a:solidFill>
                    </a:rPr>
                    <a:t>研究方法</a:t>
                  </a:r>
                  <a:endParaRPr lang="en-US" altLang="zh-CN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1" name="组合 50">
                <a:extLst>
                  <a:ext uri="{FF2B5EF4-FFF2-40B4-BE49-F238E27FC236}">
                    <a16:creationId xmlns:a16="http://schemas.microsoft.com/office/drawing/2014/main" id="{F6C2D51C-73FF-161A-AAB2-CCF89142B0AD}"/>
                  </a:ext>
                </a:extLst>
              </p:cNvPr>
              <p:cNvGrpSpPr/>
              <p:nvPr/>
            </p:nvGrpSpPr>
            <p:grpSpPr>
              <a:xfrm>
                <a:off x="1714352" y="2903573"/>
                <a:ext cx="2515540" cy="1882469"/>
                <a:chOff x="1714352" y="2948888"/>
                <a:chExt cx="2515540" cy="1882469"/>
              </a:xfrm>
            </p:grpSpPr>
            <p:sp>
              <p:nvSpPr>
                <p:cNvPr id="57" name="椭圆 56">
                  <a:extLst>
                    <a:ext uri="{FF2B5EF4-FFF2-40B4-BE49-F238E27FC236}">
                      <a16:creationId xmlns:a16="http://schemas.microsoft.com/office/drawing/2014/main" id="{840C4A4C-63D6-F70E-4D7B-22EE318D932B}"/>
                    </a:ext>
                  </a:extLst>
                </p:cNvPr>
                <p:cNvSpPr/>
                <p:nvPr/>
              </p:nvSpPr>
              <p:spPr>
                <a:xfrm>
                  <a:off x="2589643" y="2948888"/>
                  <a:ext cx="764959" cy="764956"/>
                </a:xfrm>
                <a:prstGeom prst="ellipse">
                  <a:avLst/>
                </a:prstGeom>
                <a:solidFill>
                  <a:schemeClr val="accent4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r>
                    <a:rPr lang="en-US" altLang="zh-CN" sz="2400" b="1" dirty="0">
                      <a:solidFill>
                        <a:srgbClr val="FFFFFF"/>
                      </a:solidFill>
                    </a:rPr>
                    <a:t>01</a:t>
                  </a:r>
                  <a:endParaRPr lang="zh-CN" altLang="en-US" sz="24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矩形 57">
                  <a:extLst>
                    <a:ext uri="{FF2B5EF4-FFF2-40B4-BE49-F238E27FC236}">
                      <a16:creationId xmlns:a16="http://schemas.microsoft.com/office/drawing/2014/main" id="{B53F6E74-70FB-AB29-7945-C0D1786F9607}"/>
                    </a:ext>
                  </a:extLst>
                </p:cNvPr>
                <p:cNvSpPr/>
                <p:nvPr/>
              </p:nvSpPr>
              <p:spPr>
                <a:xfrm>
                  <a:off x="1714352" y="4454331"/>
                  <a:ext cx="2515540" cy="37702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介绍进行研究的原因和背景</a:t>
                  </a:r>
                  <a:endPara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59" name="矩形: 圆角 58">
                  <a:extLst>
                    <a:ext uri="{FF2B5EF4-FFF2-40B4-BE49-F238E27FC236}">
                      <a16:creationId xmlns:a16="http://schemas.microsoft.com/office/drawing/2014/main" id="{39D434DB-0D3C-806C-3FE9-E9A94326397A}"/>
                    </a:ext>
                  </a:extLst>
                </p:cNvPr>
                <p:cNvSpPr/>
                <p:nvPr/>
              </p:nvSpPr>
              <p:spPr>
                <a:xfrm>
                  <a:off x="1714352" y="3873917"/>
                  <a:ext cx="2515540" cy="515243"/>
                </a:xfrm>
                <a:prstGeom prst="roundRect">
                  <a:avLst>
                    <a:gd name="adj" fmla="val 18000"/>
                  </a:avLst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914354">
                    <a:lnSpc>
                      <a:spcPct val="100000"/>
                    </a:lnSpc>
                  </a:pPr>
                  <a:r>
                    <a:rPr lang="zh-CN" altLang="en-US" sz="2400" b="1" dirty="0">
                      <a:solidFill>
                        <a:schemeClr val="tx1"/>
                      </a:solidFill>
                    </a:rPr>
                    <a:t>研究背景</a:t>
                  </a:r>
                  <a:endParaRPr lang="en-US" altLang="zh-CN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52" name="组合 51">
                <a:extLst>
                  <a:ext uri="{FF2B5EF4-FFF2-40B4-BE49-F238E27FC236}">
                    <a16:creationId xmlns:a16="http://schemas.microsoft.com/office/drawing/2014/main" id="{05EE6BAD-C231-8186-3CFD-D3F0008BE1E3}"/>
                  </a:ext>
                </a:extLst>
              </p:cNvPr>
              <p:cNvGrpSpPr/>
              <p:nvPr/>
            </p:nvGrpSpPr>
            <p:grpSpPr>
              <a:xfrm>
                <a:off x="8412406" y="1601974"/>
                <a:ext cx="2515540" cy="2592389"/>
                <a:chOff x="8412406" y="1647289"/>
                <a:chExt cx="2515540" cy="2592389"/>
              </a:xfrm>
            </p:grpSpPr>
            <p:sp>
              <p:nvSpPr>
                <p:cNvPr id="53" name="椭圆 52">
                  <a:extLst>
                    <a:ext uri="{FF2B5EF4-FFF2-40B4-BE49-F238E27FC236}">
                      <a16:creationId xmlns:a16="http://schemas.microsoft.com/office/drawing/2014/main" id="{16C934FA-D62C-0E2A-A24C-AD0932B49796}"/>
                    </a:ext>
                  </a:extLst>
                </p:cNvPr>
                <p:cNvSpPr/>
                <p:nvPr/>
              </p:nvSpPr>
              <p:spPr>
                <a:xfrm>
                  <a:off x="9117590" y="1647289"/>
                  <a:ext cx="1105172" cy="1105167"/>
                </a:xfrm>
                <a:prstGeom prst="ellipse">
                  <a:avLst/>
                </a:prstGeom>
                <a:solidFill>
                  <a:schemeClr val="accent2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r>
                    <a:rPr lang="en-US" altLang="zh-CN" sz="3200" b="1" dirty="0">
                      <a:solidFill>
                        <a:srgbClr val="FFFFFF"/>
                      </a:solidFill>
                    </a:rPr>
                    <a:t>03</a:t>
                  </a:r>
                  <a:endParaRPr lang="zh-CN" altLang="en-US" sz="3200" b="1" dirty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" name="矩形 53">
                  <a:extLst>
                    <a:ext uri="{FF2B5EF4-FFF2-40B4-BE49-F238E27FC236}">
                      <a16:creationId xmlns:a16="http://schemas.microsoft.com/office/drawing/2014/main" id="{CE37B7A0-3622-41E5-40C0-AB5B9BB0DDEB}"/>
                    </a:ext>
                  </a:extLst>
                </p:cNvPr>
                <p:cNvSpPr/>
                <p:nvPr/>
              </p:nvSpPr>
              <p:spPr>
                <a:xfrm>
                  <a:off x="8412406" y="3539486"/>
                  <a:ext cx="2515540" cy="700192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/>
                <a:p>
                  <a:pPr algn="ctr">
                    <a:lnSpc>
                      <a:spcPct val="150000"/>
                    </a:lnSpc>
                  </a:pPr>
                  <a:r>
                    <a:rPr lang="zh-CN" altLang="en-US" sz="140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</a:rPr>
                    <a:t>介绍研究的重点，实验结果和分析</a:t>
                  </a:r>
                  <a:endParaRPr lang="en-US" altLang="zh-CN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endParaRPr>
                </a:p>
              </p:txBody>
            </p:sp>
            <p:sp>
              <p:nvSpPr>
                <p:cNvPr id="56" name="矩形: 圆角 55">
                  <a:extLst>
                    <a:ext uri="{FF2B5EF4-FFF2-40B4-BE49-F238E27FC236}">
                      <a16:creationId xmlns:a16="http://schemas.microsoft.com/office/drawing/2014/main" id="{757FFBB7-8C9B-432D-35D0-94541A58D581}"/>
                    </a:ext>
                  </a:extLst>
                </p:cNvPr>
                <p:cNvSpPr/>
                <p:nvPr/>
              </p:nvSpPr>
              <p:spPr>
                <a:xfrm>
                  <a:off x="8412406" y="2959072"/>
                  <a:ext cx="2515540" cy="515243"/>
                </a:xfrm>
                <a:prstGeom prst="roundRect">
                  <a:avLst>
                    <a:gd name="adj" fmla="val 18000"/>
                  </a:avLst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algn="ctr" defTabSz="914354">
                    <a:lnSpc>
                      <a:spcPct val="100000"/>
                    </a:lnSpc>
                  </a:pPr>
                  <a:r>
                    <a:rPr lang="zh-CN" altLang="en-US" sz="2400" b="1" dirty="0">
                      <a:solidFill>
                        <a:schemeClr val="tx1"/>
                      </a:solidFill>
                    </a:rPr>
                    <a:t>实验结果</a:t>
                  </a:r>
                  <a:endParaRPr lang="en-US" altLang="zh-CN" sz="2400" b="1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020FC3-28D5-7C4F-15CE-6A44751E70CB}"/>
                </a:ext>
              </a:extLst>
            </p:cNvPr>
            <p:cNvSpPr/>
            <p:nvPr/>
          </p:nvSpPr>
          <p:spPr>
            <a:xfrm>
              <a:off x="2353327" y="976789"/>
              <a:ext cx="7498046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3600" b="1" dirty="0">
                  <a:solidFill>
                    <a:schemeClr val="tx1"/>
                  </a:solidFill>
                </a:rPr>
                <a:t>结构介绍</a:t>
              </a:r>
              <a:endParaRPr lang="en-US" altLang="zh-CN" sz="3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73" name="标题 72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研究背景和动机</a:t>
            </a:r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48766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altLang="zh-CN"/>
              <a:t>02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0"/>
            <a:r>
              <a:rPr lang="zh-CN" altLang="en-US"/>
              <a:t>介绍研究问题和研究目的，强调研究意义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研究问题和研究目的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3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id="{CEAD911A-315D-9047-6DDC-614DF77F2E93}"/>
              </a:ext>
            </a:extLst>
          </p:cNvPr>
          <p:cNvGrpSpPr/>
          <p:nvPr/>
        </p:nvGrpSpPr>
        <p:grpSpPr>
          <a:xfrm>
            <a:off x="660400" y="0"/>
            <a:ext cx="11531600" cy="6861175"/>
            <a:chOff x="660400" y="0"/>
            <a:chExt cx="11531600" cy="686117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47EE9E9C-9F74-6565-12E2-6DDFE86B21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9400" y="0"/>
              <a:ext cx="8102600" cy="6861175"/>
            </a:xfrm>
            <a:custGeom>
              <a:avLst/>
              <a:gdLst>
                <a:gd name="T0" fmla="*/ 5104 w 5104"/>
                <a:gd name="T1" fmla="*/ 4322 h 4322"/>
                <a:gd name="T2" fmla="*/ 5104 w 5104"/>
                <a:gd name="T3" fmla="*/ 0 h 4322"/>
                <a:gd name="T4" fmla="*/ 0 w 5104"/>
                <a:gd name="T5" fmla="*/ 0 h 4322"/>
                <a:gd name="T6" fmla="*/ 5104 w 5104"/>
                <a:gd name="T7" fmla="*/ 4322 h 4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4" h="4322">
                  <a:moveTo>
                    <a:pt x="5104" y="4322"/>
                  </a:moveTo>
                  <a:lnTo>
                    <a:pt x="5104" y="0"/>
                  </a:lnTo>
                  <a:lnTo>
                    <a:pt x="0" y="0"/>
                  </a:lnTo>
                  <a:lnTo>
                    <a:pt x="5104" y="4322"/>
                  </a:lnTo>
                  <a:close/>
                </a:path>
              </a:pathLst>
            </a:cu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2702" t="-2" r="-16284" b="47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A6649213-8A83-5E16-1044-2F7D776C32EB}"/>
                </a:ext>
              </a:extLst>
            </p:cNvPr>
            <p:cNvGrpSpPr/>
            <p:nvPr/>
          </p:nvGrpSpPr>
          <p:grpSpPr>
            <a:xfrm>
              <a:off x="778786" y="3662942"/>
              <a:ext cx="2551659" cy="2038819"/>
              <a:chOff x="826540" y="3281942"/>
              <a:chExt cx="2551659" cy="2038819"/>
            </a:xfrm>
          </p:grpSpPr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E17768F5-8D56-3D76-A4F1-E973065FCAEF}"/>
                  </a:ext>
                </a:extLst>
              </p:cNvPr>
              <p:cNvSpPr/>
              <p:nvPr/>
            </p:nvSpPr>
            <p:spPr>
              <a:xfrm>
                <a:off x="826540" y="4442513"/>
                <a:ext cx="2551659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问卷数据收集</a:t>
                </a:r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543E1DEB-7F0F-8B27-1CA6-EBD0DB26D012}"/>
                  </a:ext>
                </a:extLst>
              </p:cNvPr>
              <p:cNvSpPr/>
              <p:nvPr/>
            </p:nvSpPr>
            <p:spPr>
              <a:xfrm>
                <a:off x="826540" y="4943735"/>
                <a:ext cx="2551659" cy="3770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>
                        <a:alpha val="50000"/>
                      </a:schemeClr>
                    </a:solidFill>
                  </a:rPr>
                  <a:t>介绍问卷的设计和调查的目标</a:t>
                </a:r>
                <a:endParaRPr kumimoji="1" lang="en-US" altLang="zh-CN" sz="1400" dirty="0">
                  <a:solidFill>
                    <a:schemeClr val="tx1">
                      <a:alpha val="50000"/>
                    </a:schemeClr>
                  </a:solidFill>
                </a:endParaRPr>
              </a:p>
            </p:txBody>
          </p:sp>
          <p:cxnSp>
            <p:nvCxnSpPr>
              <p:cNvPr id="37" name="直接箭头连接符 36">
                <a:extLst>
                  <a:ext uri="{FF2B5EF4-FFF2-40B4-BE49-F238E27FC236}">
                    <a16:creationId xmlns:a16="http://schemas.microsoft.com/office/drawing/2014/main" id="{35963881-3046-51E4-C717-C0544E86C7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6541" y="4303300"/>
                <a:ext cx="2344400" cy="0"/>
              </a:xfrm>
              <a:prstGeom prst="straightConnector1">
                <a:avLst/>
              </a:prstGeom>
              <a:ln w="25400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文本框 37">
                <a:extLst>
                  <a:ext uri="{FF2B5EF4-FFF2-40B4-BE49-F238E27FC236}">
                    <a16:creationId xmlns:a16="http://schemas.microsoft.com/office/drawing/2014/main" id="{BCC8453C-31DB-7FB5-C54C-814D610FC515}"/>
                  </a:ext>
                </a:extLst>
              </p:cNvPr>
              <p:cNvSpPr txBox="1"/>
              <p:nvPr/>
            </p:nvSpPr>
            <p:spPr>
              <a:xfrm>
                <a:off x="826541" y="3281942"/>
                <a:ext cx="1210588" cy="120032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kumimoji="1" lang="en-US" altLang="zh-CN" sz="7200" b="1" dirty="0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rPr>
                  <a:t>01</a:t>
                </a:r>
                <a:endParaRPr kumimoji="1" lang="zh-CN" altLang="en-US" sz="7200" b="1" dirty="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endParaRP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84764C6-6CCF-D7F0-1984-025026639829}"/>
                </a:ext>
              </a:extLst>
            </p:cNvPr>
            <p:cNvGrpSpPr/>
            <p:nvPr/>
          </p:nvGrpSpPr>
          <p:grpSpPr>
            <a:xfrm>
              <a:off x="3584329" y="3662942"/>
              <a:ext cx="2551659" cy="2361985"/>
              <a:chOff x="3553603" y="3281942"/>
              <a:chExt cx="2551659" cy="2361985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49E7A5A8-A140-3B0A-9A66-B64048696D46}"/>
                  </a:ext>
                </a:extLst>
              </p:cNvPr>
              <p:cNvSpPr/>
              <p:nvPr/>
            </p:nvSpPr>
            <p:spPr>
              <a:xfrm>
                <a:off x="3553603" y="4442513"/>
                <a:ext cx="2551659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实验数据整理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FAB2EDF4-C72B-DC41-650D-39C722AA5905}"/>
                  </a:ext>
                </a:extLst>
              </p:cNvPr>
              <p:cNvSpPr/>
              <p:nvPr/>
            </p:nvSpPr>
            <p:spPr>
              <a:xfrm>
                <a:off x="3553603" y="4943735"/>
                <a:ext cx="2551659" cy="7001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>
                        <a:alpha val="50000"/>
                      </a:schemeClr>
                    </a:solidFill>
                  </a:rPr>
                  <a:t>将实验数据整合并进行分析的过程</a:t>
                </a:r>
              </a:p>
            </p:txBody>
          </p:sp>
          <p:cxnSp>
            <p:nvCxnSpPr>
              <p:cNvPr id="21" name="直接箭头连接符 20">
                <a:extLst>
                  <a:ext uri="{FF2B5EF4-FFF2-40B4-BE49-F238E27FC236}">
                    <a16:creationId xmlns:a16="http://schemas.microsoft.com/office/drawing/2014/main" id="{138A5CD8-CF43-C1C2-F4E7-9E2564D7A6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53604" y="4303300"/>
                <a:ext cx="2344400" cy="0"/>
              </a:xfrm>
              <a:prstGeom prst="straightConnector1">
                <a:avLst/>
              </a:prstGeom>
              <a:ln w="25400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5B128AAD-B25C-233B-2013-27E7FE4A22A6}"/>
                  </a:ext>
                </a:extLst>
              </p:cNvPr>
              <p:cNvSpPr txBox="1"/>
              <p:nvPr/>
            </p:nvSpPr>
            <p:spPr>
              <a:xfrm>
                <a:off x="3553604" y="3281942"/>
                <a:ext cx="1210588" cy="120032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kumimoji="1" lang="en-US" altLang="zh-CN" sz="7200" b="1" dirty="0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rPr>
                  <a:t>02</a:t>
                </a:r>
                <a:endParaRPr kumimoji="1" lang="zh-CN" altLang="en-US" sz="7200" b="1" dirty="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FEF01B8D-234F-B344-F3A1-B689075FAB17}"/>
                </a:ext>
              </a:extLst>
            </p:cNvPr>
            <p:cNvGrpSpPr/>
            <p:nvPr/>
          </p:nvGrpSpPr>
          <p:grpSpPr>
            <a:xfrm>
              <a:off x="6389871" y="3662942"/>
              <a:ext cx="2551659" cy="2361985"/>
              <a:chOff x="6280666" y="3281942"/>
              <a:chExt cx="2551659" cy="2361985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58AEFFBC-B389-6424-759A-4D384075C60B}"/>
                  </a:ext>
                </a:extLst>
              </p:cNvPr>
              <p:cNvSpPr/>
              <p:nvPr/>
            </p:nvSpPr>
            <p:spPr>
              <a:xfrm>
                <a:off x="6280666" y="4442513"/>
                <a:ext cx="2551659" cy="40011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数据清洗处理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27237329-DCE1-78E9-8253-D9493BD894D3}"/>
                  </a:ext>
                </a:extLst>
              </p:cNvPr>
              <p:cNvSpPr/>
              <p:nvPr/>
            </p:nvSpPr>
            <p:spPr>
              <a:xfrm>
                <a:off x="6280666" y="4943735"/>
                <a:ext cx="2551659" cy="7001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>
                        <a:alpha val="50000"/>
                      </a:schemeClr>
                    </a:solidFill>
                  </a:rPr>
                  <a:t>去除数据中不必要的信息，使得数据更加干净的过程</a:t>
                </a:r>
              </a:p>
            </p:txBody>
          </p:sp>
          <p:cxnSp>
            <p:nvCxnSpPr>
              <p:cNvPr id="17" name="直接箭头连接符 16">
                <a:extLst>
                  <a:ext uri="{FF2B5EF4-FFF2-40B4-BE49-F238E27FC236}">
                    <a16:creationId xmlns:a16="http://schemas.microsoft.com/office/drawing/2014/main" id="{C76C166A-8B29-EB4D-275C-8050031D0A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80667" y="4303300"/>
                <a:ext cx="2344400" cy="0"/>
              </a:xfrm>
              <a:prstGeom prst="straightConnector1">
                <a:avLst/>
              </a:prstGeom>
              <a:ln w="25400">
                <a:solidFill>
                  <a:schemeClr val="accent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95A64ED9-21AF-A372-B1D0-5EDE054E3EAA}"/>
                  </a:ext>
                </a:extLst>
              </p:cNvPr>
              <p:cNvSpPr txBox="1"/>
              <p:nvPr/>
            </p:nvSpPr>
            <p:spPr>
              <a:xfrm>
                <a:off x="6280667" y="3281942"/>
                <a:ext cx="1210588" cy="120032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r>
                  <a:rPr kumimoji="1" lang="en-US" altLang="zh-CN" sz="7200" b="1" dirty="0">
                    <a:solidFill>
                      <a:schemeClr val="tx1">
                        <a:lumMod val="50000"/>
                        <a:lumOff val="50000"/>
                        <a:alpha val="20000"/>
                      </a:schemeClr>
                    </a:solidFill>
                  </a:rPr>
                  <a:t>03</a:t>
                </a:r>
                <a:endParaRPr kumimoji="1" lang="zh-CN" altLang="en-US" sz="7200" b="1" dirty="0">
                  <a:solidFill>
                    <a:schemeClr val="tx1">
                      <a:lumMod val="50000"/>
                      <a:lumOff val="50000"/>
                      <a:alpha val="20000"/>
                    </a:schemeClr>
                  </a:solidFill>
                </a:endParaRPr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71AF2B7A-3F6A-2DD7-C468-78B882A82AD3}"/>
                </a:ext>
              </a:extLst>
            </p:cNvPr>
            <p:cNvSpPr txBox="1"/>
            <p:nvPr/>
          </p:nvSpPr>
          <p:spPr>
            <a:xfrm>
              <a:off x="660400" y="1182691"/>
              <a:ext cx="505791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3600" b="1" dirty="0">
                  <a:solidFill>
                    <a:schemeClr val="tx1"/>
                  </a:solidFill>
                </a:rPr>
                <a:t>收集与处理</a:t>
              </a:r>
              <a:endParaRPr lang="en-US" altLang="zh-CN" sz="3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73" name="标题 72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数据收集与处理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48766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altLang="zh-CN"/>
              <a:t>03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0"/>
            <a:r>
              <a:rPr lang="zh-CN" altLang="en-US" dirty="0"/>
              <a:t>介绍本研究采用的研究方法和数据来源，以及数据处理与分析的过程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研究方法和数据分析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273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id="{0C00E7D1-4682-32B2-A29B-45CFE61A9A7E}"/>
              </a:ext>
            </a:extLst>
          </p:cNvPr>
          <p:cNvGrpSpPr/>
          <p:nvPr/>
        </p:nvGrpSpPr>
        <p:grpSpPr>
          <a:xfrm>
            <a:off x="660400" y="0"/>
            <a:ext cx="10919420" cy="5810250"/>
            <a:chOff x="660400" y="0"/>
            <a:chExt cx="10919420" cy="5810250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0D85230-0F9D-6490-15AD-0A0E8507DBC0}"/>
                </a:ext>
              </a:extLst>
            </p:cNvPr>
            <p:cNvSpPr txBox="1"/>
            <p:nvPr/>
          </p:nvSpPr>
          <p:spPr>
            <a:xfrm>
              <a:off x="660400" y="1130300"/>
              <a:ext cx="5715000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>
                <a:lnSpc>
                  <a:spcPct val="100000"/>
                </a:lnSpc>
                <a:buSzPct val="25000"/>
              </a:pPr>
              <a:r>
                <a:rPr lang="zh-CN" altLang="en-US" sz="3600" b="1" dirty="0">
                  <a:solidFill>
                    <a:schemeClr val="tx1"/>
                  </a:solidFill>
                </a:rPr>
                <a:t>数据分析</a:t>
              </a:r>
              <a:endParaRPr lang="en-US" altLang="zh-CN" sz="4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1E5F9217-D093-C250-FD9A-755CBECD0E01}"/>
                </a:ext>
              </a:extLst>
            </p:cNvPr>
            <p:cNvGrpSpPr/>
            <p:nvPr/>
          </p:nvGrpSpPr>
          <p:grpSpPr>
            <a:xfrm>
              <a:off x="719158" y="2559051"/>
              <a:ext cx="6929901" cy="3074939"/>
              <a:chOff x="719158" y="2559051"/>
              <a:chExt cx="6929901" cy="3074939"/>
            </a:xfrm>
          </p:grpSpPr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D6E1D77A-82B8-0F11-FEF6-F12E0EB23910}"/>
                  </a:ext>
                </a:extLst>
              </p:cNvPr>
              <p:cNvGrpSpPr/>
              <p:nvPr/>
            </p:nvGrpSpPr>
            <p:grpSpPr>
              <a:xfrm>
                <a:off x="719158" y="2559051"/>
                <a:ext cx="3390439" cy="1302527"/>
                <a:chOff x="719158" y="2658142"/>
                <a:chExt cx="3390439" cy="1302527"/>
              </a:xfrm>
            </p:grpSpPr>
            <p:sp>
              <p:nvSpPr>
                <p:cNvPr id="41" name="矩形 40">
                  <a:extLst>
                    <a:ext uri="{FF2B5EF4-FFF2-40B4-BE49-F238E27FC236}">
                      <a16:creationId xmlns:a16="http://schemas.microsoft.com/office/drawing/2014/main" id="{96D51325-8BBD-7172-A4C1-12AB00FA80D6}"/>
                    </a:ext>
                  </a:extLst>
                </p:cNvPr>
                <p:cNvSpPr/>
                <p:nvPr/>
              </p:nvSpPr>
              <p:spPr>
                <a:xfrm>
                  <a:off x="1174537" y="2658142"/>
                  <a:ext cx="2935060" cy="5874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400" b="1" dirty="0">
                      <a:solidFill>
                        <a:schemeClr val="tx1"/>
                      </a:solidFill>
                    </a:rPr>
                    <a:t>实验结果统计</a:t>
                  </a:r>
                </a:p>
              </p:txBody>
            </p:sp>
            <p:sp>
              <p:nvSpPr>
                <p:cNvPr id="42" name="矩形 41">
                  <a:extLst>
                    <a:ext uri="{FF2B5EF4-FFF2-40B4-BE49-F238E27FC236}">
                      <a16:creationId xmlns:a16="http://schemas.microsoft.com/office/drawing/2014/main" id="{6900FC6A-A15D-585C-3CA1-F41AE3FE42C4}"/>
                    </a:ext>
                  </a:extLst>
                </p:cNvPr>
                <p:cNvSpPr/>
                <p:nvPr/>
              </p:nvSpPr>
              <p:spPr>
                <a:xfrm>
                  <a:off x="1174537" y="3134701"/>
                  <a:ext cx="2935060" cy="82596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介绍实验结果的统计方法和结果展示方式。</a:t>
                  </a:r>
                </a:p>
              </p:txBody>
            </p:sp>
            <p:sp>
              <p:nvSpPr>
                <p:cNvPr id="43" name="椭圆 42">
                  <a:extLst>
                    <a:ext uri="{FF2B5EF4-FFF2-40B4-BE49-F238E27FC236}">
                      <a16:creationId xmlns:a16="http://schemas.microsoft.com/office/drawing/2014/main" id="{98B92568-F668-6706-8482-268EC19DDAB5}"/>
                    </a:ext>
                  </a:extLst>
                </p:cNvPr>
                <p:cNvSpPr/>
                <p:nvPr/>
              </p:nvSpPr>
              <p:spPr>
                <a:xfrm>
                  <a:off x="719158" y="2754635"/>
                  <a:ext cx="394455" cy="39445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b="1" dirty="0">
                      <a:solidFill>
                        <a:srgbClr val="FFFFFF"/>
                      </a:solidFill>
                    </a:rPr>
                    <a:t>1</a:t>
                  </a:r>
                  <a:endParaRPr lang="zh-CN" altLang="en-US" b="1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id="{90D03B32-472E-5306-4C47-8E0DDE719E65}"/>
                  </a:ext>
                </a:extLst>
              </p:cNvPr>
              <p:cNvGrpSpPr/>
              <p:nvPr/>
            </p:nvGrpSpPr>
            <p:grpSpPr>
              <a:xfrm>
                <a:off x="4258620" y="2559051"/>
                <a:ext cx="3390439" cy="979362"/>
                <a:chOff x="4109596" y="2658142"/>
                <a:chExt cx="3390439" cy="979362"/>
              </a:xfrm>
            </p:grpSpPr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61E0131A-F86B-BCBE-E5D6-82F5910BAD16}"/>
                    </a:ext>
                  </a:extLst>
                </p:cNvPr>
                <p:cNvSpPr/>
                <p:nvPr/>
              </p:nvSpPr>
              <p:spPr>
                <a:xfrm>
                  <a:off x="4564975" y="2658142"/>
                  <a:ext cx="2935060" cy="5874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400" b="1" dirty="0">
                      <a:solidFill>
                        <a:schemeClr val="tx1"/>
                      </a:solidFill>
                    </a:rPr>
                    <a:t>数据图表化展示</a:t>
                  </a:r>
                </a:p>
              </p:txBody>
            </p:sp>
            <p:sp>
              <p:nvSpPr>
                <p:cNvPr id="39" name="矩形 38">
                  <a:extLst>
                    <a:ext uri="{FF2B5EF4-FFF2-40B4-BE49-F238E27FC236}">
                      <a16:creationId xmlns:a16="http://schemas.microsoft.com/office/drawing/2014/main" id="{2F5138EA-82B6-3529-1032-7A35EB0B268A}"/>
                    </a:ext>
                  </a:extLst>
                </p:cNvPr>
                <p:cNvSpPr/>
                <p:nvPr/>
              </p:nvSpPr>
              <p:spPr>
                <a:xfrm>
                  <a:off x="4564973" y="3134701"/>
                  <a:ext cx="2935060" cy="50280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介绍实验结果的图表展示方式。</a:t>
                  </a:r>
                </a:p>
              </p:txBody>
            </p:sp>
            <p:sp>
              <p:nvSpPr>
                <p:cNvPr id="40" name="椭圆 39">
                  <a:extLst>
                    <a:ext uri="{FF2B5EF4-FFF2-40B4-BE49-F238E27FC236}">
                      <a16:creationId xmlns:a16="http://schemas.microsoft.com/office/drawing/2014/main" id="{6F38D861-DCE5-5675-AA73-2805B059F28C}"/>
                    </a:ext>
                  </a:extLst>
                </p:cNvPr>
                <p:cNvSpPr/>
                <p:nvPr/>
              </p:nvSpPr>
              <p:spPr>
                <a:xfrm>
                  <a:off x="4109596" y="2754635"/>
                  <a:ext cx="394455" cy="39445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b="1" dirty="0">
                      <a:solidFill>
                        <a:srgbClr val="FFFFFF"/>
                      </a:solidFill>
                    </a:rPr>
                    <a:t>2</a:t>
                  </a:r>
                  <a:endParaRPr lang="zh-CN" altLang="en-US" b="1" dirty="0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id="{59889A21-980C-A307-4D26-262BA9431325}"/>
                  </a:ext>
                </a:extLst>
              </p:cNvPr>
              <p:cNvGrpSpPr/>
              <p:nvPr/>
            </p:nvGrpSpPr>
            <p:grpSpPr>
              <a:xfrm>
                <a:off x="719158" y="4654628"/>
                <a:ext cx="3607111" cy="979362"/>
                <a:chOff x="719158" y="4906794"/>
                <a:chExt cx="3607111" cy="979362"/>
              </a:xfrm>
            </p:grpSpPr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99F16ED7-3B6E-0451-BCAD-02398824EC66}"/>
                    </a:ext>
                  </a:extLst>
                </p:cNvPr>
                <p:cNvSpPr/>
                <p:nvPr/>
              </p:nvSpPr>
              <p:spPr>
                <a:xfrm>
                  <a:off x="1174536" y="4906794"/>
                  <a:ext cx="3151733" cy="587441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b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r>
                    <a:rPr kumimoji="1" lang="zh-CN" altLang="en-US" sz="2400" b="1" dirty="0">
                      <a:solidFill>
                        <a:schemeClr val="tx1"/>
                      </a:solidFill>
                    </a:rPr>
                    <a:t>结果可重复性</a:t>
                  </a:r>
                </a:p>
              </p:txBody>
            </p:sp>
            <p:sp>
              <p:nvSpPr>
                <p:cNvPr id="36" name="矩形 35">
                  <a:extLst>
                    <a:ext uri="{FF2B5EF4-FFF2-40B4-BE49-F238E27FC236}">
                      <a16:creationId xmlns:a16="http://schemas.microsoft.com/office/drawing/2014/main" id="{E68925E3-9A12-CE42-C7A2-E94F9A72B5BD}"/>
                    </a:ext>
                  </a:extLst>
                </p:cNvPr>
                <p:cNvSpPr/>
                <p:nvPr/>
              </p:nvSpPr>
              <p:spPr>
                <a:xfrm>
                  <a:off x="1174534" y="5383353"/>
                  <a:ext cx="3151733" cy="502803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08000" tIns="108000" rIns="108000" bIns="108000" rtlCol="0" anchor="t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介绍实验结果的可重复性和保证方法。</a:t>
                  </a:r>
                </a:p>
              </p:txBody>
            </p:sp>
            <p:sp>
              <p:nvSpPr>
                <p:cNvPr id="37" name="椭圆 36">
                  <a:extLst>
                    <a:ext uri="{FF2B5EF4-FFF2-40B4-BE49-F238E27FC236}">
                      <a16:creationId xmlns:a16="http://schemas.microsoft.com/office/drawing/2014/main" id="{1D365BB6-FA4D-D583-74EF-7A00E2F67390}"/>
                    </a:ext>
                  </a:extLst>
                </p:cNvPr>
                <p:cNvSpPr/>
                <p:nvPr/>
              </p:nvSpPr>
              <p:spPr>
                <a:xfrm>
                  <a:off x="719158" y="5003287"/>
                  <a:ext cx="394455" cy="39445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b="1" dirty="0">
                      <a:solidFill>
                        <a:srgbClr val="FFFFFF"/>
                      </a:solidFill>
                    </a:rPr>
                    <a:t>3</a:t>
                  </a:r>
                  <a:endParaRPr lang="zh-CN" altLang="en-US" b="1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id="{57052C0B-FDB0-1A2F-9FE3-014C76605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1863" y="0"/>
              <a:ext cx="4027957" cy="5810250"/>
            </a:xfrm>
            <a:custGeom>
              <a:avLst/>
              <a:gdLst>
                <a:gd name="T0" fmla="*/ 654 w 1308"/>
                <a:gd name="T1" fmla="*/ 1940 h 1940"/>
                <a:gd name="T2" fmla="*/ 654 w 1308"/>
                <a:gd name="T3" fmla="*/ 1940 h 1940"/>
                <a:gd name="T4" fmla="*/ 0 w 1308"/>
                <a:gd name="T5" fmla="*/ 1286 h 1940"/>
                <a:gd name="T6" fmla="*/ 0 w 1308"/>
                <a:gd name="T7" fmla="*/ 0 h 1940"/>
                <a:gd name="T8" fmla="*/ 1308 w 1308"/>
                <a:gd name="T9" fmla="*/ 0 h 1940"/>
                <a:gd name="T10" fmla="*/ 1308 w 1308"/>
                <a:gd name="T11" fmla="*/ 1286 h 1940"/>
                <a:gd name="T12" fmla="*/ 654 w 1308"/>
                <a:gd name="T13" fmla="*/ 1940 h 1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8" h="1940">
                  <a:moveTo>
                    <a:pt x="654" y="1940"/>
                  </a:moveTo>
                  <a:cubicBezTo>
                    <a:pt x="654" y="1940"/>
                    <a:pt x="654" y="1940"/>
                    <a:pt x="654" y="1940"/>
                  </a:cubicBezTo>
                  <a:cubicBezTo>
                    <a:pt x="293" y="1940"/>
                    <a:pt x="0" y="1647"/>
                    <a:pt x="0" y="128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08" y="0"/>
                    <a:pt x="1308" y="0"/>
                    <a:pt x="1308" y="0"/>
                  </a:cubicBezTo>
                  <a:cubicBezTo>
                    <a:pt x="1308" y="1286"/>
                    <a:pt x="1308" y="1286"/>
                    <a:pt x="1308" y="1286"/>
                  </a:cubicBezTo>
                  <a:cubicBezTo>
                    <a:pt x="1308" y="1647"/>
                    <a:pt x="1015" y="1940"/>
                    <a:pt x="654" y="1940"/>
                  </a:cubicBezTo>
                  <a:close/>
                </a:path>
              </a:pathLst>
            </a:cu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68266" t="-901" r="-67486" b="-1467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5" name="标题 24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实验结果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1734868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:a16="http://schemas.microsoft.com/office/drawing/2014/main" id="{01213F8A-EE4C-DFE5-36D3-62C3249203E5}"/>
              </a:ext>
            </a:extLst>
          </p:cNvPr>
          <p:cNvGrpSpPr/>
          <p:nvPr/>
        </p:nvGrpSpPr>
        <p:grpSpPr>
          <a:xfrm>
            <a:off x="660400" y="1130300"/>
            <a:ext cx="10858500" cy="4597400"/>
            <a:chOff x="660400" y="1130300"/>
            <a:chExt cx="10858500" cy="4597400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92B97F0-59CB-4134-E066-190CCD2C2039}"/>
                </a:ext>
              </a:extLst>
            </p:cNvPr>
            <p:cNvSpPr/>
            <p:nvPr/>
          </p:nvSpPr>
          <p:spPr>
            <a:xfrm>
              <a:off x="1591695" y="1130300"/>
              <a:ext cx="89959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3600" b="1" dirty="0">
                  <a:solidFill>
                    <a:schemeClr val="tx1"/>
                  </a:solidFill>
                </a:rPr>
                <a:t>信息和意义探讨</a:t>
              </a:r>
              <a:endParaRPr lang="en-US" altLang="zh-CN" sz="3600" b="1" dirty="0">
                <a:solidFill>
                  <a:schemeClr val="tx1"/>
                </a:solidFill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2D783B98-8A70-6F2A-AED7-F8DE3CBB398E}"/>
                </a:ext>
              </a:extLst>
            </p:cNvPr>
            <p:cNvGrpSpPr/>
            <p:nvPr/>
          </p:nvGrpSpPr>
          <p:grpSpPr>
            <a:xfrm>
              <a:off x="660400" y="1972369"/>
              <a:ext cx="3225800" cy="3755331"/>
              <a:chOff x="660400" y="1972369"/>
              <a:chExt cx="3225800" cy="3755331"/>
            </a:xfrm>
          </p:grpSpPr>
          <p:sp>
            <p:nvSpPr>
              <p:cNvPr id="31" name="矩形: 圆角 30">
                <a:extLst>
                  <a:ext uri="{FF2B5EF4-FFF2-40B4-BE49-F238E27FC236}">
                    <a16:creationId xmlns:a16="http://schemas.microsoft.com/office/drawing/2014/main" id="{F4CC6FD1-D72D-8D11-1F2C-38B80D971587}"/>
                  </a:ext>
                </a:extLst>
              </p:cNvPr>
              <p:cNvSpPr/>
              <p:nvPr/>
            </p:nvSpPr>
            <p:spPr>
              <a:xfrm>
                <a:off x="660400" y="2857500"/>
                <a:ext cx="3225800" cy="2870200"/>
              </a:xfrm>
              <a:prstGeom prst="roundRect">
                <a:avLst>
                  <a:gd name="adj" fmla="val 8000"/>
                </a:avLst>
              </a:prstGeom>
              <a:solidFill>
                <a:schemeClr val="tx2">
                  <a:alpha val="15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lIns="360000" tIns="972000" rIns="360000" rtlCol="0" anchor="t" anchorCtr="0"/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/>
                  <a:t>进行数据的清洗、去噪、填充等处理以保证数据的正确性和完整性。</a:t>
                </a: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33D91587-CE92-486A-2365-AE13320B2B25}"/>
                  </a:ext>
                </a:extLst>
              </p:cNvPr>
              <p:cNvSpPr txBox="1"/>
              <p:nvPr/>
            </p:nvSpPr>
            <p:spPr>
              <a:xfrm>
                <a:off x="990312" y="3289929"/>
                <a:ext cx="1723549" cy="497316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400" b="1" dirty="0"/>
                  <a:t>数据预处理</a:t>
                </a: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3AA8AA65-8E3A-591C-9F9C-0C949D73452B}"/>
                  </a:ext>
                </a:extLst>
              </p:cNvPr>
              <p:cNvSpPr txBox="1"/>
              <p:nvPr/>
            </p:nvSpPr>
            <p:spPr>
              <a:xfrm>
                <a:off x="2441614" y="1972369"/>
                <a:ext cx="1326004" cy="132343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/>
              <a:p>
                <a:pPr algn="ctr"/>
                <a:r>
                  <a:rPr kumimoji="1" lang="en-US" altLang="zh-CN" sz="8000" b="1" dirty="0">
                    <a:gradFill>
                      <a:gsLst>
                        <a:gs pos="51000">
                          <a:schemeClr val="accent1"/>
                        </a:gs>
                        <a:gs pos="70000">
                          <a:schemeClr val="accent1">
                            <a:alpha val="0"/>
                          </a:schemeClr>
                        </a:gs>
                      </a:gsLst>
                      <a:lin ang="5400000" scaled="0"/>
                    </a:gradFill>
                  </a:rPr>
                  <a:t>01</a:t>
                </a:r>
                <a:endParaRPr kumimoji="1" lang="zh-CN" altLang="en-US" sz="8000" b="1" dirty="0">
                  <a:gradFill>
                    <a:gsLst>
                      <a:gs pos="51000">
                        <a:schemeClr val="accent1"/>
                      </a:gs>
                      <a:gs pos="7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endParaRP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75598F90-71D1-EBAC-ED6F-563A747EA977}"/>
                </a:ext>
              </a:extLst>
            </p:cNvPr>
            <p:cNvGrpSpPr/>
            <p:nvPr/>
          </p:nvGrpSpPr>
          <p:grpSpPr>
            <a:xfrm>
              <a:off x="4476750" y="1972369"/>
              <a:ext cx="3225800" cy="3755331"/>
              <a:chOff x="4476750" y="1972369"/>
              <a:chExt cx="3225800" cy="3755331"/>
            </a:xfrm>
          </p:grpSpPr>
          <p:sp>
            <p:nvSpPr>
              <p:cNvPr id="28" name="矩形: 圆角 27">
                <a:extLst>
                  <a:ext uri="{FF2B5EF4-FFF2-40B4-BE49-F238E27FC236}">
                    <a16:creationId xmlns:a16="http://schemas.microsoft.com/office/drawing/2014/main" id="{5D6F945F-20C7-E64D-3BAB-F8A60AA61100}"/>
                  </a:ext>
                </a:extLst>
              </p:cNvPr>
              <p:cNvSpPr/>
              <p:nvPr/>
            </p:nvSpPr>
            <p:spPr>
              <a:xfrm>
                <a:off x="4476750" y="2857500"/>
                <a:ext cx="3225800" cy="2870200"/>
              </a:xfrm>
              <a:prstGeom prst="roundRect">
                <a:avLst>
                  <a:gd name="adj" fmla="val 8000"/>
                </a:avLst>
              </a:pr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lIns="360000" tIns="972000" rIns="360000" rtlCol="0" anchor="t" anchorCtr="0"/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rgbClr val="FFFFFF"/>
                    </a:solidFill>
                  </a:rPr>
                  <a:t>通过图表的方式展示数据的分布情况、趋势变化等信息，更直观地理解数据所反映的内容。</a:t>
                </a:r>
                <a:endParaRPr lang="zh-CN" altLang="en-US" sz="32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7AF6D711-184E-6D46-8CE2-8AEA4162E7F4}"/>
                  </a:ext>
                </a:extLst>
              </p:cNvPr>
              <p:cNvSpPr txBox="1"/>
              <p:nvPr/>
            </p:nvSpPr>
            <p:spPr>
              <a:xfrm>
                <a:off x="4806662" y="3289929"/>
                <a:ext cx="2339102" cy="497316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400" b="1" dirty="0">
                    <a:solidFill>
                      <a:srgbClr val="FFFFFF"/>
                    </a:solidFill>
                  </a:rPr>
                  <a:t>数据可视化分析</a:t>
                </a: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22B7C33C-BE41-4BF9-2119-38AB87B10630}"/>
                  </a:ext>
                </a:extLst>
              </p:cNvPr>
              <p:cNvSpPr txBox="1"/>
              <p:nvPr/>
            </p:nvSpPr>
            <p:spPr>
              <a:xfrm>
                <a:off x="6257964" y="1972369"/>
                <a:ext cx="1326004" cy="132343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>
                <a:defPPr>
                  <a:defRPr lang="zh-CN"/>
                </a:defPPr>
                <a:lvl1pPr algn="ctr">
                  <a:defRPr kumimoji="1" sz="8000" b="1">
                    <a:gradFill>
                      <a:gsLst>
                        <a:gs pos="51000">
                          <a:schemeClr val="tx2"/>
                        </a:gs>
                        <a:gs pos="70000">
                          <a:schemeClr val="tx2">
                            <a:alpha val="0"/>
                          </a:schemeClr>
                        </a:gs>
                      </a:gsLst>
                      <a:lin ang="5400000" scaled="0"/>
                    </a:gradFill>
                  </a:defRPr>
                </a:lvl1pPr>
              </a:lstStyle>
              <a:p>
                <a:r>
                  <a:rPr lang="en-US" altLang="zh-CN" dirty="0">
                    <a:gradFill>
                      <a:gsLst>
                        <a:gs pos="51000">
                          <a:schemeClr val="accent1"/>
                        </a:gs>
                        <a:gs pos="70000">
                          <a:schemeClr val="accent1">
                            <a:alpha val="0"/>
                          </a:schemeClr>
                        </a:gs>
                      </a:gsLst>
                      <a:lin ang="5400000" scaled="0"/>
                    </a:gradFill>
                  </a:rPr>
                  <a:t>02</a:t>
                </a:r>
                <a:endParaRPr lang="zh-CN" altLang="en-US" dirty="0">
                  <a:gradFill>
                    <a:gsLst>
                      <a:gs pos="51000">
                        <a:schemeClr val="accent1"/>
                      </a:gs>
                      <a:gs pos="7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endParaRP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70B0AAFE-F6A8-732C-C18D-EB1D78E32779}"/>
                </a:ext>
              </a:extLst>
            </p:cNvPr>
            <p:cNvGrpSpPr/>
            <p:nvPr/>
          </p:nvGrpSpPr>
          <p:grpSpPr>
            <a:xfrm>
              <a:off x="8293100" y="1972369"/>
              <a:ext cx="3225800" cy="3755331"/>
              <a:chOff x="8293100" y="1972369"/>
              <a:chExt cx="3225800" cy="3755331"/>
            </a:xfrm>
          </p:grpSpPr>
          <p:sp>
            <p:nvSpPr>
              <p:cNvPr id="25" name="矩形: 圆角 24">
                <a:extLst>
                  <a:ext uri="{FF2B5EF4-FFF2-40B4-BE49-F238E27FC236}">
                    <a16:creationId xmlns:a16="http://schemas.microsoft.com/office/drawing/2014/main" id="{F7403C42-10F5-CE9E-1A94-FAAD60A5FD3B}"/>
                  </a:ext>
                </a:extLst>
              </p:cNvPr>
              <p:cNvSpPr/>
              <p:nvPr/>
            </p:nvSpPr>
            <p:spPr>
              <a:xfrm>
                <a:off x="8293100" y="2857500"/>
                <a:ext cx="3225800" cy="2870200"/>
              </a:xfrm>
              <a:prstGeom prst="roundRect">
                <a:avLst>
                  <a:gd name="adj" fmla="val 8000"/>
                </a:avLst>
              </a:prstGeom>
              <a:solidFill>
                <a:schemeClr val="tx2">
                  <a:alpha val="15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lIns="360000" tIns="972000" rIns="360000" rtlCol="0" anchor="t" anchorCtr="0"/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/>
                  <a:t>应用统计学方法对数据进行深入分析，找出数据的规律和特点，为进一步探究问题提供有力支持。</a:t>
                </a:r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A5F52F66-4A57-A10E-4E4E-36F80CFAB66E}"/>
                  </a:ext>
                </a:extLst>
              </p:cNvPr>
              <p:cNvSpPr txBox="1"/>
              <p:nvPr/>
            </p:nvSpPr>
            <p:spPr>
              <a:xfrm>
                <a:off x="8623012" y="3289929"/>
                <a:ext cx="2031325" cy="497316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400" b="1" dirty="0"/>
                  <a:t>数据统计分析</a:t>
                </a:r>
                <a:endParaRPr lang="en-US" altLang="zh-CN" sz="2400" b="1" dirty="0"/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ECD3C58F-EC9E-1EED-E09B-95654B878B3E}"/>
                  </a:ext>
                </a:extLst>
              </p:cNvPr>
              <p:cNvSpPr txBox="1"/>
              <p:nvPr/>
            </p:nvSpPr>
            <p:spPr>
              <a:xfrm>
                <a:off x="10074314" y="1972369"/>
                <a:ext cx="1326004" cy="1323439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 rtlCol="0" anchor="ctr" anchorCtr="0">
                <a:spAutoFit/>
              </a:bodyPr>
              <a:lstStyle/>
              <a:p>
                <a:pPr algn="ctr"/>
                <a:r>
                  <a:rPr kumimoji="1" lang="en-US" altLang="zh-CN" sz="8000" b="1" dirty="0">
                    <a:gradFill>
                      <a:gsLst>
                        <a:gs pos="51000">
                          <a:schemeClr val="accent1"/>
                        </a:gs>
                        <a:gs pos="70000">
                          <a:schemeClr val="accent1">
                            <a:alpha val="0"/>
                          </a:schemeClr>
                        </a:gs>
                      </a:gsLst>
                      <a:lin ang="5400000" scaled="0"/>
                    </a:gradFill>
                  </a:rPr>
                  <a:t>03</a:t>
                </a:r>
                <a:endParaRPr kumimoji="1" lang="zh-CN" altLang="en-US" sz="8000" b="1" dirty="0">
                  <a:gradFill>
                    <a:gsLst>
                      <a:gs pos="51000">
                        <a:schemeClr val="accent1"/>
                      </a:gs>
                      <a:gs pos="70000">
                        <a:schemeClr val="accent1">
                          <a:alpha val="0"/>
                        </a:schemeClr>
                      </a:gs>
                    </a:gsLst>
                    <a:lin ang="5400000" scaled="0"/>
                  </a:gradFill>
                </a:endParaRPr>
              </a:p>
            </p:txBody>
          </p:sp>
        </p:grpSp>
      </p:grpSp>
      <p:sp>
        <p:nvSpPr>
          <p:cNvPr id="18" name="标题 17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数据分析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5608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4D6CFCAD-68B9-4067-84F8-27C3DB11C46C}"/>
              </a:ext>
            </a:extLst>
          </p:cNvPr>
          <p:cNvGrpSpPr/>
          <p:nvPr/>
        </p:nvGrpSpPr>
        <p:grpSpPr>
          <a:xfrm>
            <a:off x="1" y="-60820"/>
            <a:ext cx="12201380" cy="5833121"/>
            <a:chOff x="1" y="-60820"/>
            <a:chExt cx="12201380" cy="5833121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FAC6DEA-B3C6-C353-170E-687AFD27D4CB}"/>
                </a:ext>
              </a:extLst>
            </p:cNvPr>
            <p:cNvSpPr/>
            <p:nvPr/>
          </p:nvSpPr>
          <p:spPr>
            <a:xfrm>
              <a:off x="1" y="-60820"/>
              <a:ext cx="12201380" cy="3753220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t="-37435" b="-33410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B6A2C6B7-2815-7AF9-8CFA-3349F6C42A7F}"/>
                </a:ext>
              </a:extLst>
            </p:cNvPr>
            <p:cNvGrpSpPr/>
            <p:nvPr/>
          </p:nvGrpSpPr>
          <p:grpSpPr>
            <a:xfrm>
              <a:off x="660400" y="4359001"/>
              <a:ext cx="10858500" cy="1413300"/>
              <a:chOff x="660400" y="4359001"/>
              <a:chExt cx="10858500" cy="1413300"/>
            </a:xfrm>
          </p:grpSpPr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053409C7-91FF-D4EE-E653-B4127C2C665B}"/>
                  </a:ext>
                </a:extLst>
              </p:cNvPr>
              <p:cNvGrpSpPr/>
              <p:nvPr/>
            </p:nvGrpSpPr>
            <p:grpSpPr>
              <a:xfrm>
                <a:off x="660400" y="4359001"/>
                <a:ext cx="3619500" cy="1413300"/>
                <a:chOff x="660400" y="4489630"/>
                <a:chExt cx="3619500" cy="1413300"/>
              </a:xfrm>
            </p:grpSpPr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AE0F3B8C-1878-93C8-DDF4-2C353B6C2F32}"/>
                    </a:ext>
                  </a:extLst>
                </p:cNvPr>
                <p:cNvSpPr/>
                <p:nvPr/>
              </p:nvSpPr>
              <p:spPr>
                <a:xfrm>
                  <a:off x="660400" y="5202738"/>
                  <a:ext cx="3619500" cy="7001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实验结果支持了我们的假设，证明了我们的实验设计是正确的。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0" name="直接箭头连接符 19">
                  <a:extLst>
                    <a:ext uri="{FF2B5EF4-FFF2-40B4-BE49-F238E27FC236}">
                      <a16:creationId xmlns:a16="http://schemas.microsoft.com/office/drawing/2014/main" id="{B7E15CEB-E691-E2E1-6070-188EDC2687E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0400" y="5038381"/>
                  <a:ext cx="3331029" cy="0"/>
                </a:xfrm>
                <a:prstGeom prst="straightConnector1">
                  <a:avLst/>
                </a:prstGeom>
                <a:ln w="25400">
                  <a:solidFill>
                    <a:schemeClr val="accent2"/>
                  </a:solidFill>
                  <a:round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1F0B6753-8BBE-8A27-90B7-722BBF123F25}"/>
                    </a:ext>
                  </a:extLst>
                </p:cNvPr>
                <p:cNvSpPr txBox="1"/>
                <p:nvPr/>
              </p:nvSpPr>
              <p:spPr>
                <a:xfrm>
                  <a:off x="660400" y="4489630"/>
                  <a:ext cx="2031325" cy="46166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sz="2400" b="1" dirty="0">
                      <a:solidFill>
                        <a:schemeClr val="accent2"/>
                      </a:solidFill>
                    </a:rPr>
                    <a:t>实验支持假设</a:t>
                  </a:r>
                  <a:endParaRPr kumimoji="1" lang="en-US" altLang="zh-CN" sz="24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CA6BABA4-6831-6A79-1047-2382AEEBA911}"/>
                  </a:ext>
                </a:extLst>
              </p:cNvPr>
              <p:cNvGrpSpPr/>
              <p:nvPr/>
            </p:nvGrpSpPr>
            <p:grpSpPr>
              <a:xfrm>
                <a:off x="4279900" y="4359001"/>
                <a:ext cx="3619500" cy="1413300"/>
                <a:chOff x="4279900" y="4489630"/>
                <a:chExt cx="3619500" cy="1413300"/>
              </a:xfrm>
            </p:grpSpPr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id="{2E707B37-C429-A19F-90ED-E3219CA8B6AE}"/>
                    </a:ext>
                  </a:extLst>
                </p:cNvPr>
                <p:cNvSpPr/>
                <p:nvPr/>
              </p:nvSpPr>
              <p:spPr>
                <a:xfrm>
                  <a:off x="4279900" y="5202738"/>
                  <a:ext cx="3619500" cy="7001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数据表明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X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对</a:t>
                  </a:r>
                  <a:r>
                    <a:rPr kumimoji="1" lang="en-US" altLang="zh-CN" sz="1400" dirty="0">
                      <a:solidFill>
                        <a:schemeClr val="tx1"/>
                      </a:solidFill>
                    </a:rPr>
                    <a:t>Y</a:t>
                  </a: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有着重要的影响，这一点非常值得我们深入研究。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FD4B2AE5-6326-4217-1EA3-8C9057EE347C}"/>
                    </a:ext>
                  </a:extLst>
                </p:cNvPr>
                <p:cNvSpPr txBox="1"/>
                <p:nvPr/>
              </p:nvSpPr>
              <p:spPr>
                <a:xfrm>
                  <a:off x="4279900" y="4489630"/>
                  <a:ext cx="2441694" cy="46166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sz="2400" b="1" dirty="0">
                      <a:solidFill>
                        <a:schemeClr val="accent2"/>
                      </a:solidFill>
                    </a:rPr>
                    <a:t>数据表明</a:t>
                  </a:r>
                  <a:r>
                    <a:rPr kumimoji="1" lang="en-US" altLang="zh-CN" sz="2400" b="1" dirty="0">
                      <a:solidFill>
                        <a:schemeClr val="accent2"/>
                      </a:solidFill>
                    </a:rPr>
                    <a:t>X</a:t>
                  </a:r>
                  <a:r>
                    <a:rPr kumimoji="1" lang="zh-CN" altLang="en-US" sz="2400" b="1" dirty="0">
                      <a:solidFill>
                        <a:schemeClr val="accent2"/>
                      </a:solidFill>
                    </a:rPr>
                    <a:t>影响</a:t>
                  </a:r>
                  <a:r>
                    <a:rPr kumimoji="1" lang="en-US" altLang="zh-CN" sz="2400" b="1" dirty="0">
                      <a:solidFill>
                        <a:schemeClr val="accent2"/>
                      </a:solidFill>
                    </a:rPr>
                    <a:t>Y</a:t>
                  </a:r>
                </a:p>
              </p:txBody>
            </p:sp>
            <p:cxnSp>
              <p:nvCxnSpPr>
                <p:cNvPr id="18" name="直接箭头连接符 17">
                  <a:extLst>
                    <a:ext uri="{FF2B5EF4-FFF2-40B4-BE49-F238E27FC236}">
                      <a16:creationId xmlns:a16="http://schemas.microsoft.com/office/drawing/2014/main" id="{B6A3D606-A320-9576-D913-F40370A53A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88971" y="5038381"/>
                  <a:ext cx="3331029" cy="0"/>
                </a:xfrm>
                <a:prstGeom prst="straightConnector1">
                  <a:avLst/>
                </a:prstGeom>
                <a:ln w="25400">
                  <a:solidFill>
                    <a:schemeClr val="accent2"/>
                  </a:solidFill>
                  <a:round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B7A97869-75B1-9CB1-CA6B-812D93293552}"/>
                  </a:ext>
                </a:extLst>
              </p:cNvPr>
              <p:cNvGrpSpPr/>
              <p:nvPr/>
            </p:nvGrpSpPr>
            <p:grpSpPr>
              <a:xfrm>
                <a:off x="7899400" y="4359001"/>
                <a:ext cx="3619500" cy="1413300"/>
                <a:chOff x="7899400" y="4489630"/>
                <a:chExt cx="3619500" cy="1413300"/>
              </a:xfrm>
            </p:grpSpPr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id="{E4BF2D8C-8189-E67B-C9A0-84F2F6D896A4}"/>
                    </a:ext>
                  </a:extLst>
                </p:cNvPr>
                <p:cNvSpPr/>
                <p:nvPr/>
              </p:nvSpPr>
              <p:spPr>
                <a:xfrm>
                  <a:off x="7899400" y="5202738"/>
                  <a:ext cx="3619500" cy="700192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我们得出了一些新的发现，这些发现对于我们的领域的研究具有重要的意义。</a:t>
                  </a:r>
                  <a:endParaRPr kumimoji="1" lang="en-US" altLang="zh-CN" sz="14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316AF856-D38B-72BA-99B0-B62F20FE50CD}"/>
                    </a:ext>
                  </a:extLst>
                </p:cNvPr>
                <p:cNvSpPr txBox="1"/>
                <p:nvPr/>
              </p:nvSpPr>
              <p:spPr>
                <a:xfrm>
                  <a:off x="7899400" y="4489630"/>
                  <a:ext cx="2339102" cy="46166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b" anchorCtr="0">
                  <a:spAutoFit/>
                </a:bodyPr>
                <a:lstStyle/>
                <a:p>
                  <a:r>
                    <a:rPr kumimoji="1" lang="zh-CN" altLang="en-US" sz="2400" b="1" dirty="0">
                      <a:solidFill>
                        <a:schemeClr val="accent2"/>
                      </a:solidFill>
                    </a:rPr>
                    <a:t>结果展示新发现</a:t>
                  </a:r>
                </a:p>
              </p:txBody>
            </p:sp>
            <p:cxnSp>
              <p:nvCxnSpPr>
                <p:cNvPr id="15" name="直接箭头连接符 14">
                  <a:extLst>
                    <a:ext uri="{FF2B5EF4-FFF2-40B4-BE49-F238E27FC236}">
                      <a16:creationId xmlns:a16="http://schemas.microsoft.com/office/drawing/2014/main" id="{C5F853C5-C6CD-61DE-65B5-C351BBB838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03028" y="5038381"/>
                  <a:ext cx="3331029" cy="0"/>
                </a:xfrm>
                <a:prstGeom prst="straightConnector1">
                  <a:avLst/>
                </a:prstGeom>
                <a:ln w="25400">
                  <a:solidFill>
                    <a:schemeClr val="accent2"/>
                  </a:solidFill>
                  <a:round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65" name="标题 64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5031" y="0"/>
            <a:ext cx="1673727" cy="1028700"/>
          </a:xfrm>
        </p:spPr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关键发现</a:t>
            </a:r>
            <a:endParaRPr lang="en-US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35357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altLang="zh-CN"/>
              <a:t>04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0"/>
            <a:r>
              <a:rPr lang="zh-CN" altLang="en-US" dirty="0"/>
              <a:t>呈现本科毕业答辩的研究结果和结论，展示研究成果和结论，为评委提供全面的认识和了解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研究结果和结论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401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id="{DC9DBF47-D7AF-D7BE-0E1F-E32A2F5EE85F}"/>
              </a:ext>
            </a:extLst>
          </p:cNvPr>
          <p:cNvGrpSpPr/>
          <p:nvPr/>
        </p:nvGrpSpPr>
        <p:grpSpPr>
          <a:xfrm>
            <a:off x="660400" y="1130300"/>
            <a:ext cx="10848469" cy="4110206"/>
            <a:chOff x="660400" y="649472"/>
            <a:chExt cx="10848469" cy="4110206"/>
          </a:xfrm>
        </p:grpSpPr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3F0EC3C0-C845-4FD9-3C53-6E27057FD657}"/>
                </a:ext>
              </a:extLst>
            </p:cNvPr>
            <p:cNvSpPr/>
            <p:nvPr/>
          </p:nvSpPr>
          <p:spPr>
            <a:xfrm>
              <a:off x="2213609" y="2981720"/>
              <a:ext cx="7749541" cy="110817"/>
            </a:xfrm>
            <a:prstGeom prst="roundRect">
              <a:avLst>
                <a:gd name="adj" fmla="val 50000"/>
              </a:avLst>
            </a:prstGeom>
            <a:solidFill>
              <a:schemeClr val="tx2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8EE7BE3F-9054-A223-DB6E-F3EFAFB6C4AF}"/>
                </a:ext>
              </a:extLst>
            </p:cNvPr>
            <p:cNvSpPr/>
            <p:nvPr/>
          </p:nvSpPr>
          <p:spPr>
            <a:xfrm>
              <a:off x="2213609" y="2981720"/>
              <a:ext cx="4526281" cy="110817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A4CE1895-4077-526A-56B4-1C150993809E}"/>
                </a:ext>
              </a:extLst>
            </p:cNvPr>
            <p:cNvGrpSpPr/>
            <p:nvPr/>
          </p:nvGrpSpPr>
          <p:grpSpPr>
            <a:xfrm>
              <a:off x="660400" y="2834133"/>
              <a:ext cx="3390889" cy="1602379"/>
              <a:chOff x="660400" y="2720402"/>
              <a:chExt cx="3390889" cy="1602379"/>
            </a:xfrm>
          </p:grpSpPr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5B9D4970-A2F2-C8DD-CC91-A567D64556F9}"/>
                  </a:ext>
                </a:extLst>
              </p:cNvPr>
              <p:cNvSpPr txBox="1"/>
              <p:nvPr/>
            </p:nvSpPr>
            <p:spPr>
              <a:xfrm>
                <a:off x="660400" y="3407148"/>
                <a:ext cx="33908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实验结果展示</a:t>
                </a: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D0ACEBFA-33C0-A7D7-01CC-E0674A57EFE4}"/>
                  </a:ext>
                </a:extLst>
              </p:cNvPr>
              <p:cNvSpPr txBox="1"/>
              <p:nvPr/>
            </p:nvSpPr>
            <p:spPr>
              <a:xfrm>
                <a:off x="660400" y="3943574"/>
                <a:ext cx="3390889" cy="379207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0000" tIns="46800" rIns="90000" bIns="46800" anchor="t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50000"/>
                  </a:lnSpc>
                  <a:defRPr sz="1000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lvl1pPr>
              </a:lstStyle>
              <a:p>
                <a:r>
                  <a:rPr lang="zh-CN" altLang="en-US" sz="1400" dirty="0"/>
                  <a:t>展示实验获得的数据和统计结果</a:t>
                </a:r>
                <a:endParaRPr lang="en-GB" sz="14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D76F071A-992F-8B70-9C22-EDCE666610BB}"/>
                  </a:ext>
                </a:extLst>
              </p:cNvPr>
              <p:cNvGrpSpPr/>
              <p:nvPr/>
            </p:nvGrpSpPr>
            <p:grpSpPr>
              <a:xfrm>
                <a:off x="2175844" y="2720402"/>
                <a:ext cx="360001" cy="360000"/>
                <a:chOff x="752447" y="2654991"/>
                <a:chExt cx="360001" cy="360000"/>
              </a:xfrm>
            </p:grpSpPr>
            <p:sp>
              <p:nvSpPr>
                <p:cNvPr id="37" name="矩形: 圆角 36">
                  <a:extLst>
                    <a:ext uri="{FF2B5EF4-FFF2-40B4-BE49-F238E27FC236}">
                      <a16:creationId xmlns:a16="http://schemas.microsoft.com/office/drawing/2014/main" id="{36CFB7B0-02DE-2089-6722-816285CE2B49}"/>
                    </a:ext>
                  </a:extLst>
                </p:cNvPr>
                <p:cNvSpPr/>
                <p:nvPr/>
              </p:nvSpPr>
              <p:spPr>
                <a:xfrm>
                  <a:off x="752447" y="2654991"/>
                  <a:ext cx="360001" cy="36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54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38" name="任意多边形: 形状 37">
                  <a:extLst>
                    <a:ext uri="{FF2B5EF4-FFF2-40B4-BE49-F238E27FC236}">
                      <a16:creationId xmlns:a16="http://schemas.microsoft.com/office/drawing/2014/main" id="{5CA5DD61-0C4C-06FC-3F35-403E70CB0E00}"/>
                    </a:ext>
                  </a:extLst>
                </p:cNvPr>
                <p:cNvSpPr/>
                <p:nvPr/>
              </p:nvSpPr>
              <p:spPr>
                <a:xfrm>
                  <a:off x="851032" y="2780398"/>
                  <a:ext cx="162833" cy="109186"/>
                </a:xfrm>
                <a:custGeom>
                  <a:avLst/>
                  <a:gdLst>
                    <a:gd name="connsiteX0" fmla="*/ 195400 w 195399"/>
                    <a:gd name="connsiteY0" fmla="*/ 0 h 131023"/>
                    <a:gd name="connsiteX1" fmla="*/ 64376 w 195399"/>
                    <a:gd name="connsiteY1" fmla="*/ 131023 h 131023"/>
                    <a:gd name="connsiteX2" fmla="*/ 0 w 195399"/>
                    <a:gd name="connsiteY2" fmla="*/ 66647 h 131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99" h="131023">
                      <a:moveTo>
                        <a:pt x="195400" y="0"/>
                      </a:moveTo>
                      <a:lnTo>
                        <a:pt x="64376" y="131023"/>
                      </a:lnTo>
                      <a:lnTo>
                        <a:pt x="0" y="66647"/>
                      </a:lnTo>
                    </a:path>
                  </a:pathLst>
                </a:custGeom>
                <a:noFill/>
                <a:ln w="25400" cap="flat">
                  <a:solidFill>
                    <a:srgbClr val="FFFFFF"/>
                  </a:solidFill>
                  <a:prstDash val="solid"/>
                  <a:bevel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0131EB55-9678-3CE1-48A5-EF7F1A7C903A}"/>
                </a:ext>
              </a:extLst>
            </p:cNvPr>
            <p:cNvGrpSpPr/>
            <p:nvPr/>
          </p:nvGrpSpPr>
          <p:grpSpPr>
            <a:xfrm>
              <a:off x="4389190" y="2834133"/>
              <a:ext cx="3390889" cy="1602379"/>
              <a:chOff x="660400" y="2720402"/>
              <a:chExt cx="3390889" cy="1602379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28038FDD-1226-FBDB-2285-8EA4EF263AED}"/>
                  </a:ext>
                </a:extLst>
              </p:cNvPr>
              <p:cNvSpPr txBox="1"/>
              <p:nvPr/>
            </p:nvSpPr>
            <p:spPr>
              <a:xfrm>
                <a:off x="660400" y="3407148"/>
                <a:ext cx="339088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结果分析与解释</a:t>
                </a:r>
              </a:p>
            </p:txBody>
          </p:sp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77370AE1-62F1-F419-1394-4B0C4C127887}"/>
                  </a:ext>
                </a:extLst>
              </p:cNvPr>
              <p:cNvSpPr txBox="1"/>
              <p:nvPr/>
            </p:nvSpPr>
            <p:spPr>
              <a:xfrm>
                <a:off x="660400" y="3943574"/>
                <a:ext cx="3390889" cy="379207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0000" tIns="46800" rIns="90000" bIns="46800" anchor="t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50000"/>
                  </a:lnSpc>
                  <a:defRPr sz="1000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lvl1pPr>
              </a:lstStyle>
              <a:p>
                <a:r>
                  <a:rPr lang="zh-CN" altLang="en-US" sz="1400" dirty="0"/>
                  <a:t>分析实验结果背后的原因和意义</a:t>
                </a:r>
              </a:p>
            </p:txBody>
          </p: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id="{C0444CAA-B498-1394-E0EA-DA18871221E5}"/>
                  </a:ext>
                </a:extLst>
              </p:cNvPr>
              <p:cNvGrpSpPr/>
              <p:nvPr/>
            </p:nvGrpSpPr>
            <p:grpSpPr>
              <a:xfrm>
                <a:off x="2175844" y="2720402"/>
                <a:ext cx="360001" cy="360000"/>
                <a:chOff x="752447" y="2654991"/>
                <a:chExt cx="360001" cy="360000"/>
              </a:xfrm>
            </p:grpSpPr>
            <p:sp>
              <p:nvSpPr>
                <p:cNvPr id="32" name="矩形: 圆角 31">
                  <a:extLst>
                    <a:ext uri="{FF2B5EF4-FFF2-40B4-BE49-F238E27FC236}">
                      <a16:creationId xmlns:a16="http://schemas.microsoft.com/office/drawing/2014/main" id="{0B2B2DEE-64CC-821D-30AB-61AE085D089F}"/>
                    </a:ext>
                  </a:extLst>
                </p:cNvPr>
                <p:cNvSpPr/>
                <p:nvPr/>
              </p:nvSpPr>
              <p:spPr>
                <a:xfrm>
                  <a:off x="752447" y="2654991"/>
                  <a:ext cx="360001" cy="36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540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33" name="任意多边形: 形状 32">
                  <a:extLst>
                    <a:ext uri="{FF2B5EF4-FFF2-40B4-BE49-F238E27FC236}">
                      <a16:creationId xmlns:a16="http://schemas.microsoft.com/office/drawing/2014/main" id="{2D6E0317-3E15-E483-3385-51E8B0983FEA}"/>
                    </a:ext>
                  </a:extLst>
                </p:cNvPr>
                <p:cNvSpPr/>
                <p:nvPr/>
              </p:nvSpPr>
              <p:spPr>
                <a:xfrm>
                  <a:off x="851032" y="2780398"/>
                  <a:ext cx="162833" cy="109186"/>
                </a:xfrm>
                <a:custGeom>
                  <a:avLst/>
                  <a:gdLst>
                    <a:gd name="connsiteX0" fmla="*/ 195400 w 195399"/>
                    <a:gd name="connsiteY0" fmla="*/ 0 h 131023"/>
                    <a:gd name="connsiteX1" fmla="*/ 64376 w 195399"/>
                    <a:gd name="connsiteY1" fmla="*/ 131023 h 131023"/>
                    <a:gd name="connsiteX2" fmla="*/ 0 w 195399"/>
                    <a:gd name="connsiteY2" fmla="*/ 66647 h 131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99" h="131023">
                      <a:moveTo>
                        <a:pt x="195400" y="0"/>
                      </a:moveTo>
                      <a:lnTo>
                        <a:pt x="64376" y="131023"/>
                      </a:lnTo>
                      <a:lnTo>
                        <a:pt x="0" y="66647"/>
                      </a:lnTo>
                    </a:path>
                  </a:pathLst>
                </a:custGeom>
                <a:noFill/>
                <a:ln w="25400" cap="flat">
                  <a:solidFill>
                    <a:srgbClr val="FFFFFF"/>
                  </a:solidFill>
                  <a:prstDash val="solid"/>
                  <a:bevel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F3D0FE64-1EAC-F559-23E8-475A3EFC62B4}"/>
                </a:ext>
              </a:extLst>
            </p:cNvPr>
            <p:cNvGrpSpPr/>
            <p:nvPr/>
          </p:nvGrpSpPr>
          <p:grpSpPr>
            <a:xfrm>
              <a:off x="8447314" y="2834133"/>
              <a:ext cx="3061555" cy="1925545"/>
              <a:chOff x="989734" y="2720402"/>
              <a:chExt cx="3061555" cy="1925545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E10F4A74-488B-8D74-16D3-C731E943D0BD}"/>
                  </a:ext>
                </a:extLst>
              </p:cNvPr>
              <p:cNvSpPr txBox="1"/>
              <p:nvPr/>
            </p:nvSpPr>
            <p:spPr>
              <a:xfrm>
                <a:off x="989734" y="3407148"/>
                <a:ext cx="30615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</a:rPr>
                  <a:t>对前期研究的补充</a:t>
                </a: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953726FD-566A-1F73-A975-3C35AFD14B20}"/>
                  </a:ext>
                </a:extLst>
              </p:cNvPr>
              <p:cNvSpPr txBox="1"/>
              <p:nvPr/>
            </p:nvSpPr>
            <p:spPr>
              <a:xfrm>
                <a:off x="989734" y="3943574"/>
                <a:ext cx="3061555" cy="702373"/>
              </a:xfrm>
              <a:prstGeom prst="rect">
                <a:avLst/>
              </a:prstGeom>
              <a:ln>
                <a:noFill/>
              </a:ln>
            </p:spPr>
            <p:txBody>
              <a:bodyPr wrap="square" lIns="90000" tIns="46800" rIns="90000" bIns="46800" anchor="t">
                <a:spAutoFit/>
              </a:bodyPr>
              <a:lstStyle>
                <a:defPPr>
                  <a:defRPr lang="zh-CN"/>
                </a:defPPr>
                <a:lvl1pPr algn="ctr">
                  <a:lnSpc>
                    <a:spcPct val="150000"/>
                  </a:lnSpc>
                  <a:defRPr sz="1000">
                    <a:solidFill>
                      <a:schemeClr val="tx1">
                        <a:lumMod val="85000"/>
                        <a:lumOff val="15000"/>
                      </a:schemeClr>
                    </a:solidFill>
                  </a:defRPr>
                </a:lvl1pPr>
              </a:lstStyle>
              <a:p>
                <a:r>
                  <a:rPr lang="zh-CN" altLang="en-US" sz="1400" dirty="0"/>
                  <a:t>为该领域的研究和实践提供新的思路和方法</a:t>
                </a:r>
              </a:p>
            </p:txBody>
          </p:sp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2289DCC5-D27F-F09A-C019-5A3B308B055F}"/>
                  </a:ext>
                </a:extLst>
              </p:cNvPr>
              <p:cNvGrpSpPr/>
              <p:nvPr/>
            </p:nvGrpSpPr>
            <p:grpSpPr>
              <a:xfrm>
                <a:off x="2175844" y="2720402"/>
                <a:ext cx="360001" cy="360000"/>
                <a:chOff x="752447" y="2654991"/>
                <a:chExt cx="360001" cy="360000"/>
              </a:xfrm>
            </p:grpSpPr>
            <p:sp>
              <p:nvSpPr>
                <p:cNvPr id="27" name="矩形: 圆角 26">
                  <a:extLst>
                    <a:ext uri="{FF2B5EF4-FFF2-40B4-BE49-F238E27FC236}">
                      <a16:creationId xmlns:a16="http://schemas.microsoft.com/office/drawing/2014/main" id="{D1757ACB-EFAE-1EE5-BDD7-1BD0911BEDE7}"/>
                    </a:ext>
                  </a:extLst>
                </p:cNvPr>
                <p:cNvSpPr/>
                <p:nvPr/>
              </p:nvSpPr>
              <p:spPr>
                <a:xfrm>
                  <a:off x="752447" y="2654991"/>
                  <a:ext cx="360001" cy="36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tx2"/>
                </a:solidFill>
                <a:ln w="254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/>
                </a:p>
              </p:txBody>
            </p:sp>
            <p:sp>
              <p:nvSpPr>
                <p:cNvPr id="28" name="任意多边形: 形状 27">
                  <a:extLst>
                    <a:ext uri="{FF2B5EF4-FFF2-40B4-BE49-F238E27FC236}">
                      <a16:creationId xmlns:a16="http://schemas.microsoft.com/office/drawing/2014/main" id="{94F8DCFA-1342-9D71-3B47-D465702DEBEC}"/>
                    </a:ext>
                  </a:extLst>
                </p:cNvPr>
                <p:cNvSpPr/>
                <p:nvPr/>
              </p:nvSpPr>
              <p:spPr>
                <a:xfrm>
                  <a:off x="851032" y="2780398"/>
                  <a:ext cx="162833" cy="109186"/>
                </a:xfrm>
                <a:custGeom>
                  <a:avLst/>
                  <a:gdLst>
                    <a:gd name="connsiteX0" fmla="*/ 195400 w 195399"/>
                    <a:gd name="connsiteY0" fmla="*/ 0 h 131023"/>
                    <a:gd name="connsiteX1" fmla="*/ 64376 w 195399"/>
                    <a:gd name="connsiteY1" fmla="*/ 131023 h 131023"/>
                    <a:gd name="connsiteX2" fmla="*/ 0 w 195399"/>
                    <a:gd name="connsiteY2" fmla="*/ 66647 h 1310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99" h="131023">
                      <a:moveTo>
                        <a:pt x="195400" y="0"/>
                      </a:moveTo>
                      <a:lnTo>
                        <a:pt x="64376" y="131023"/>
                      </a:lnTo>
                      <a:lnTo>
                        <a:pt x="0" y="66647"/>
                      </a:lnTo>
                    </a:path>
                  </a:pathLst>
                </a:custGeom>
                <a:noFill/>
                <a:ln w="25400" cap="flat">
                  <a:solidFill>
                    <a:schemeClr val="bg1"/>
                  </a:solidFill>
                  <a:prstDash val="solid"/>
                  <a:bevel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</p:grp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5B3DEBD3-E036-7A73-25B8-BB6F5511D339}"/>
                </a:ext>
              </a:extLst>
            </p:cNvPr>
            <p:cNvSpPr txBox="1"/>
            <p:nvPr/>
          </p:nvSpPr>
          <p:spPr>
            <a:xfrm>
              <a:off x="772069" y="649472"/>
              <a:ext cx="10647863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spAutoFit/>
            </a:bodyPr>
            <a:lstStyle/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3600" b="1" dirty="0">
                  <a:solidFill>
                    <a:schemeClr val="tx1"/>
                  </a:solidFill>
                </a:rPr>
                <a:t>实验结果讨论</a:t>
              </a:r>
              <a:endParaRPr lang="en-US" altLang="zh-CN" sz="4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标题 14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研究结果</a:t>
            </a:r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3712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140B849C-E49B-4DA8-5ABB-821F21E6AD45}"/>
              </a:ext>
            </a:extLst>
          </p:cNvPr>
          <p:cNvGrpSpPr/>
          <p:nvPr/>
        </p:nvGrpSpPr>
        <p:grpSpPr>
          <a:xfrm>
            <a:off x="0" y="0"/>
            <a:ext cx="11267930" cy="6858000"/>
            <a:chOff x="0" y="0"/>
            <a:chExt cx="11267930" cy="6858000"/>
          </a:xfrm>
        </p:grpSpPr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id="{659684C2-6678-4CBA-B0A6-B2DB3E75B64B}"/>
                </a:ext>
              </a:extLst>
            </p:cNvPr>
            <p:cNvSpPr/>
            <p:nvPr/>
          </p:nvSpPr>
          <p:spPr>
            <a:xfrm>
              <a:off x="0" y="0"/>
              <a:ext cx="4395502" cy="6858000"/>
            </a:xfrm>
            <a:custGeom>
              <a:avLst/>
              <a:gdLst>
                <a:gd name="connsiteX0" fmla="*/ 0 w 4395502"/>
                <a:gd name="connsiteY0" fmla="*/ 0 h 6858000"/>
                <a:gd name="connsiteX1" fmla="*/ 2799892 w 4395502"/>
                <a:gd name="connsiteY1" fmla="*/ 0 h 6858000"/>
                <a:gd name="connsiteX2" fmla="*/ 2926269 w 4395502"/>
                <a:gd name="connsiteY2" fmla="*/ 109471 h 6858000"/>
                <a:gd name="connsiteX3" fmla="*/ 4395502 w 4395502"/>
                <a:gd name="connsiteY3" fmla="*/ 3429000 h 6858000"/>
                <a:gd name="connsiteX4" fmla="*/ 2926269 w 4395502"/>
                <a:gd name="connsiteY4" fmla="*/ 6748529 h 6858000"/>
                <a:gd name="connsiteX5" fmla="*/ 2799891 w 4395502"/>
                <a:gd name="connsiteY5" fmla="*/ 6858000 h 6858000"/>
                <a:gd name="connsiteX6" fmla="*/ 0 w 4395502"/>
                <a:gd name="connsiteY6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95502" h="6858000">
                  <a:moveTo>
                    <a:pt x="0" y="0"/>
                  </a:moveTo>
                  <a:lnTo>
                    <a:pt x="2799892" y="0"/>
                  </a:lnTo>
                  <a:lnTo>
                    <a:pt x="2926269" y="109471"/>
                  </a:lnTo>
                  <a:cubicBezTo>
                    <a:pt x="3828850" y="929817"/>
                    <a:pt x="4395502" y="2113234"/>
                    <a:pt x="4395502" y="3429000"/>
                  </a:cubicBezTo>
                  <a:cubicBezTo>
                    <a:pt x="4395502" y="4744766"/>
                    <a:pt x="3828850" y="5928184"/>
                    <a:pt x="2926269" y="6748529"/>
                  </a:cubicBezTo>
                  <a:lnTo>
                    <a:pt x="2799891" y="6858000"/>
                  </a:lnTo>
                  <a:lnTo>
                    <a:pt x="0" y="6858000"/>
                  </a:lnTo>
                  <a:close/>
                </a:path>
              </a:pathLst>
            </a:cu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6131" r="-9722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0F02F42F-32B8-C49C-E5C0-A1A3A83B79E5}"/>
                </a:ext>
              </a:extLst>
            </p:cNvPr>
            <p:cNvGrpSpPr/>
            <p:nvPr/>
          </p:nvGrpSpPr>
          <p:grpSpPr>
            <a:xfrm>
              <a:off x="5827702" y="1465427"/>
              <a:ext cx="5440228" cy="799802"/>
              <a:chOff x="5827702" y="1465427"/>
              <a:chExt cx="5440228" cy="799802"/>
            </a:xfrm>
          </p:grpSpPr>
          <p:sp>
            <p:nvSpPr>
              <p:cNvPr id="97" name="文本框 96">
                <a:extLst>
                  <a:ext uri="{FF2B5EF4-FFF2-40B4-BE49-F238E27FC236}">
                    <a16:creationId xmlns:a16="http://schemas.microsoft.com/office/drawing/2014/main" id="{4065982C-FBC8-20AD-E365-9246CC18DD0D}"/>
                  </a:ext>
                </a:extLst>
              </p:cNvPr>
              <p:cNvSpPr txBox="1"/>
              <p:nvPr/>
            </p:nvSpPr>
            <p:spPr>
              <a:xfrm>
                <a:off x="6446977" y="1476218"/>
                <a:ext cx="482095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defTabSz="913765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2000" b="1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2400" dirty="0"/>
                  <a:t>结论</a:t>
                </a:r>
                <a:r>
                  <a:rPr lang="en-US" altLang="zh-CN" sz="2400" dirty="0"/>
                  <a:t>1</a:t>
                </a:r>
              </a:p>
            </p:txBody>
          </p:sp>
          <p:sp>
            <p:nvSpPr>
              <p:cNvPr id="98" name="文本框 97">
                <a:extLst>
                  <a:ext uri="{FF2B5EF4-FFF2-40B4-BE49-F238E27FC236}">
                    <a16:creationId xmlns:a16="http://schemas.microsoft.com/office/drawing/2014/main" id="{21CD4457-CB47-FFD0-9C9C-0C731C8D0348}"/>
                  </a:ext>
                </a:extLst>
              </p:cNvPr>
              <p:cNvSpPr txBox="1"/>
              <p:nvPr/>
            </p:nvSpPr>
            <p:spPr>
              <a:xfrm>
                <a:off x="6446979" y="1888203"/>
                <a:ext cx="4820951" cy="37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介绍本研究得出的第一个结论。</a:t>
                </a:r>
                <a:endParaRPr kumimoji="1" lang="en-US" altLang="zh-CN" sz="1400" dirty="0">
                  <a:solidFill>
                    <a:schemeClr val="tx1"/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99" name="组合 98">
                <a:extLst>
                  <a:ext uri="{FF2B5EF4-FFF2-40B4-BE49-F238E27FC236}">
                    <a16:creationId xmlns:a16="http://schemas.microsoft.com/office/drawing/2014/main" id="{442F5EF5-3EB6-93A4-F9CC-7E7861298B95}"/>
                  </a:ext>
                </a:extLst>
              </p:cNvPr>
              <p:cNvGrpSpPr/>
              <p:nvPr/>
            </p:nvGrpSpPr>
            <p:grpSpPr>
              <a:xfrm>
                <a:off x="5827702" y="1465427"/>
                <a:ext cx="538679" cy="538676"/>
                <a:chOff x="4471992" y="2235779"/>
                <a:chExt cx="410200" cy="410198"/>
              </a:xfrm>
            </p:grpSpPr>
            <p:sp>
              <p:nvSpPr>
                <p:cNvPr id="100" name="椭圆 99">
                  <a:extLst>
                    <a:ext uri="{FF2B5EF4-FFF2-40B4-BE49-F238E27FC236}">
                      <a16:creationId xmlns:a16="http://schemas.microsoft.com/office/drawing/2014/main" id="{4215E0C9-6A70-6B2D-1977-4DB6C63C3D21}"/>
                    </a:ext>
                  </a:extLst>
                </p:cNvPr>
                <p:cNvSpPr/>
                <p:nvPr/>
              </p:nvSpPr>
              <p:spPr>
                <a:xfrm>
                  <a:off x="4471992" y="2235779"/>
                  <a:ext cx="410200" cy="410198"/>
                </a:xfrm>
                <a:prstGeom prst="ellipse">
                  <a:avLst/>
                </a:prstGeom>
                <a:solidFill>
                  <a:schemeClr val="accent2"/>
                </a:solidFill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3765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01" name="任意多边形: 形状 100">
                  <a:extLst>
                    <a:ext uri="{FF2B5EF4-FFF2-40B4-BE49-F238E27FC236}">
                      <a16:creationId xmlns:a16="http://schemas.microsoft.com/office/drawing/2014/main" id="{963779AB-C282-BDCA-321A-657FC2CF3461}"/>
                    </a:ext>
                  </a:extLst>
                </p:cNvPr>
                <p:cNvSpPr/>
                <p:nvPr/>
              </p:nvSpPr>
              <p:spPr>
                <a:xfrm>
                  <a:off x="4595899" y="2358227"/>
                  <a:ext cx="162386" cy="178001"/>
                </a:xfrm>
                <a:custGeom>
                  <a:avLst/>
                  <a:gdLst>
                    <a:gd name="connsiteX0" fmla="*/ 248770 w 495300"/>
                    <a:gd name="connsiteY0" fmla="*/ 621 h 542925"/>
                    <a:gd name="connsiteX1" fmla="*/ 496420 w 495300"/>
                    <a:gd name="connsiteY1" fmla="*/ 248271 h 542925"/>
                    <a:gd name="connsiteX2" fmla="*/ 323827 w 495300"/>
                    <a:gd name="connsiteY2" fmla="*/ 484396 h 542925"/>
                    <a:gd name="connsiteX3" fmla="*/ 346973 w 495300"/>
                    <a:gd name="connsiteY3" fmla="*/ 524496 h 542925"/>
                    <a:gd name="connsiteX4" fmla="*/ 420220 w 495300"/>
                    <a:gd name="connsiteY4" fmla="*/ 524496 h 542925"/>
                    <a:gd name="connsiteX5" fmla="*/ 420220 w 495300"/>
                    <a:gd name="connsiteY5" fmla="*/ 543546 h 542925"/>
                    <a:gd name="connsiteX6" fmla="*/ 77320 w 495300"/>
                    <a:gd name="connsiteY6" fmla="*/ 543546 h 542925"/>
                    <a:gd name="connsiteX7" fmla="*/ 77320 w 495300"/>
                    <a:gd name="connsiteY7" fmla="*/ 524496 h 542925"/>
                    <a:gd name="connsiteX8" fmla="*/ 150567 w 495300"/>
                    <a:gd name="connsiteY8" fmla="*/ 524496 h 542925"/>
                    <a:gd name="connsiteX9" fmla="*/ 173713 w 495300"/>
                    <a:gd name="connsiteY9" fmla="*/ 484396 h 542925"/>
                    <a:gd name="connsiteX10" fmla="*/ 1120 w 495300"/>
                    <a:gd name="connsiteY10" fmla="*/ 248271 h 542925"/>
                    <a:gd name="connsiteX11" fmla="*/ 248770 w 495300"/>
                    <a:gd name="connsiteY11" fmla="*/ 621 h 542925"/>
                    <a:gd name="connsiteX12" fmla="*/ 192763 w 495300"/>
                    <a:gd name="connsiteY12" fmla="*/ 489539 h 542925"/>
                    <a:gd name="connsiteX13" fmla="*/ 172570 w 495300"/>
                    <a:gd name="connsiteY13" fmla="*/ 524496 h 542925"/>
                    <a:gd name="connsiteX14" fmla="*/ 324970 w 495300"/>
                    <a:gd name="connsiteY14" fmla="*/ 524496 h 542925"/>
                    <a:gd name="connsiteX15" fmla="*/ 304777 w 495300"/>
                    <a:gd name="connsiteY15" fmla="*/ 489539 h 542925"/>
                    <a:gd name="connsiteX16" fmla="*/ 248770 w 495300"/>
                    <a:gd name="connsiteY16" fmla="*/ 495921 h 542925"/>
                    <a:gd name="connsiteX17" fmla="*/ 192763 w 495300"/>
                    <a:gd name="connsiteY17" fmla="*/ 489539 h 542925"/>
                    <a:gd name="connsiteX18" fmla="*/ 248770 w 495300"/>
                    <a:gd name="connsiteY18" fmla="*/ 143496 h 542925"/>
                    <a:gd name="connsiteX19" fmla="*/ 143995 w 495300"/>
                    <a:gd name="connsiteY19" fmla="*/ 248271 h 542925"/>
                    <a:gd name="connsiteX20" fmla="*/ 248770 w 495300"/>
                    <a:gd name="connsiteY20" fmla="*/ 353046 h 542925"/>
                    <a:gd name="connsiteX21" fmla="*/ 353545 w 495300"/>
                    <a:gd name="connsiteY21" fmla="*/ 248271 h 542925"/>
                    <a:gd name="connsiteX22" fmla="*/ 248770 w 495300"/>
                    <a:gd name="connsiteY22" fmla="*/ 143496 h 542925"/>
                    <a:gd name="connsiteX23" fmla="*/ 367833 w 495300"/>
                    <a:gd name="connsiteY23" fmla="*/ 114921 h 542925"/>
                    <a:gd name="connsiteX24" fmla="*/ 353545 w 495300"/>
                    <a:gd name="connsiteY24" fmla="*/ 129209 h 542925"/>
                    <a:gd name="connsiteX25" fmla="*/ 367833 w 495300"/>
                    <a:gd name="connsiteY25" fmla="*/ 143496 h 542925"/>
                    <a:gd name="connsiteX26" fmla="*/ 382120 w 495300"/>
                    <a:gd name="connsiteY26" fmla="*/ 129209 h 542925"/>
                    <a:gd name="connsiteX27" fmla="*/ 367833 w 495300"/>
                    <a:gd name="connsiteY27" fmla="*/ 114921 h 542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95300" h="542925">
                      <a:moveTo>
                        <a:pt x="248770" y="621"/>
                      </a:moveTo>
                      <a:cubicBezTo>
                        <a:pt x="385549" y="621"/>
                        <a:pt x="496420" y="111492"/>
                        <a:pt x="496420" y="248271"/>
                      </a:cubicBezTo>
                      <a:cubicBezTo>
                        <a:pt x="496420" y="358856"/>
                        <a:pt x="423935" y="452582"/>
                        <a:pt x="323827" y="484396"/>
                      </a:cubicBezTo>
                      <a:lnTo>
                        <a:pt x="346973" y="524496"/>
                      </a:lnTo>
                      <a:lnTo>
                        <a:pt x="420220" y="524496"/>
                      </a:lnTo>
                      <a:lnTo>
                        <a:pt x="420220" y="543546"/>
                      </a:lnTo>
                      <a:lnTo>
                        <a:pt x="77320" y="543546"/>
                      </a:lnTo>
                      <a:lnTo>
                        <a:pt x="77320" y="524496"/>
                      </a:lnTo>
                      <a:lnTo>
                        <a:pt x="150567" y="524496"/>
                      </a:lnTo>
                      <a:lnTo>
                        <a:pt x="173713" y="484396"/>
                      </a:lnTo>
                      <a:cubicBezTo>
                        <a:pt x="73605" y="452582"/>
                        <a:pt x="1120" y="358856"/>
                        <a:pt x="1120" y="248271"/>
                      </a:cubicBezTo>
                      <a:cubicBezTo>
                        <a:pt x="1120" y="111492"/>
                        <a:pt x="111991" y="621"/>
                        <a:pt x="248770" y="621"/>
                      </a:cubicBezTo>
                      <a:close/>
                      <a:moveTo>
                        <a:pt x="192763" y="489539"/>
                      </a:moveTo>
                      <a:lnTo>
                        <a:pt x="172570" y="524496"/>
                      </a:lnTo>
                      <a:lnTo>
                        <a:pt x="324970" y="524496"/>
                      </a:lnTo>
                      <a:lnTo>
                        <a:pt x="304777" y="489539"/>
                      </a:lnTo>
                      <a:cubicBezTo>
                        <a:pt x="286775" y="493730"/>
                        <a:pt x="268010" y="495921"/>
                        <a:pt x="248770" y="495921"/>
                      </a:cubicBezTo>
                      <a:cubicBezTo>
                        <a:pt x="229530" y="495921"/>
                        <a:pt x="210765" y="493730"/>
                        <a:pt x="192763" y="489539"/>
                      </a:cubicBezTo>
                      <a:close/>
                      <a:moveTo>
                        <a:pt x="248770" y="143496"/>
                      </a:moveTo>
                      <a:cubicBezTo>
                        <a:pt x="190858" y="143496"/>
                        <a:pt x="143995" y="190359"/>
                        <a:pt x="143995" y="248271"/>
                      </a:cubicBezTo>
                      <a:cubicBezTo>
                        <a:pt x="143995" y="306183"/>
                        <a:pt x="190858" y="353046"/>
                        <a:pt x="248770" y="353046"/>
                      </a:cubicBezTo>
                      <a:cubicBezTo>
                        <a:pt x="306682" y="353046"/>
                        <a:pt x="353545" y="306183"/>
                        <a:pt x="353545" y="248271"/>
                      </a:cubicBezTo>
                      <a:cubicBezTo>
                        <a:pt x="353545" y="190359"/>
                        <a:pt x="306682" y="143496"/>
                        <a:pt x="248770" y="143496"/>
                      </a:cubicBezTo>
                      <a:close/>
                      <a:moveTo>
                        <a:pt x="367833" y="114921"/>
                      </a:moveTo>
                      <a:cubicBezTo>
                        <a:pt x="359927" y="114921"/>
                        <a:pt x="353545" y="121303"/>
                        <a:pt x="353545" y="129209"/>
                      </a:cubicBezTo>
                      <a:cubicBezTo>
                        <a:pt x="353545" y="137114"/>
                        <a:pt x="359927" y="143496"/>
                        <a:pt x="367833" y="143496"/>
                      </a:cubicBezTo>
                      <a:cubicBezTo>
                        <a:pt x="375738" y="143496"/>
                        <a:pt x="382120" y="137114"/>
                        <a:pt x="382120" y="129209"/>
                      </a:cubicBezTo>
                      <a:cubicBezTo>
                        <a:pt x="382120" y="121303"/>
                        <a:pt x="375738" y="114921"/>
                        <a:pt x="367833" y="11492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550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2437DD11-A1B5-C299-3FA8-7C2FF29C2955}"/>
                </a:ext>
              </a:extLst>
            </p:cNvPr>
            <p:cNvGrpSpPr/>
            <p:nvPr/>
          </p:nvGrpSpPr>
          <p:grpSpPr>
            <a:xfrm>
              <a:off x="5821815" y="4869889"/>
              <a:ext cx="5446115" cy="789011"/>
              <a:chOff x="5821815" y="4869889"/>
              <a:chExt cx="5446115" cy="789011"/>
            </a:xfrm>
          </p:grpSpPr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1624ED76-5200-8922-992C-C3EBEC485C02}"/>
                  </a:ext>
                </a:extLst>
              </p:cNvPr>
              <p:cNvSpPr txBox="1"/>
              <p:nvPr/>
            </p:nvSpPr>
            <p:spPr>
              <a:xfrm>
                <a:off x="6446977" y="4869889"/>
                <a:ext cx="482095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defTabSz="913765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2000" b="1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2400" dirty="0"/>
                  <a:t>结论</a:t>
                </a:r>
                <a:r>
                  <a:rPr lang="en-US" altLang="zh-CN" sz="2400" dirty="0"/>
                  <a:t>3</a:t>
                </a:r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FE941361-3D0E-062E-9787-4B2CFFE70D27}"/>
                  </a:ext>
                </a:extLst>
              </p:cNvPr>
              <p:cNvSpPr txBox="1"/>
              <p:nvPr/>
            </p:nvSpPr>
            <p:spPr>
              <a:xfrm>
                <a:off x="6446979" y="5281874"/>
                <a:ext cx="4820951" cy="37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介绍本研究得出的第三个结论。</a:t>
                </a:r>
              </a:p>
            </p:txBody>
          </p:sp>
          <p:grpSp>
            <p:nvGrpSpPr>
              <p:cNvPr id="94" name="组合 93">
                <a:extLst>
                  <a:ext uri="{FF2B5EF4-FFF2-40B4-BE49-F238E27FC236}">
                    <a16:creationId xmlns:a16="http://schemas.microsoft.com/office/drawing/2014/main" id="{9E744915-1CD8-BBB6-774D-4993C9316A75}"/>
                  </a:ext>
                </a:extLst>
              </p:cNvPr>
              <p:cNvGrpSpPr/>
              <p:nvPr/>
            </p:nvGrpSpPr>
            <p:grpSpPr>
              <a:xfrm>
                <a:off x="5821815" y="4963550"/>
                <a:ext cx="538679" cy="538676"/>
                <a:chOff x="6362386" y="2235779"/>
                <a:chExt cx="410200" cy="410198"/>
              </a:xfrm>
            </p:grpSpPr>
            <p:sp>
              <p:nvSpPr>
                <p:cNvPr id="95" name="椭圆 94">
                  <a:extLst>
                    <a:ext uri="{FF2B5EF4-FFF2-40B4-BE49-F238E27FC236}">
                      <a16:creationId xmlns:a16="http://schemas.microsoft.com/office/drawing/2014/main" id="{5FD87598-6D10-71DB-CC10-FB86342354D1}"/>
                    </a:ext>
                  </a:extLst>
                </p:cNvPr>
                <p:cNvSpPr/>
                <p:nvPr/>
              </p:nvSpPr>
              <p:spPr>
                <a:xfrm>
                  <a:off x="6362386" y="2235779"/>
                  <a:ext cx="410200" cy="410198"/>
                </a:xfrm>
                <a:prstGeom prst="ellipse">
                  <a:avLst/>
                </a:prstGeom>
                <a:solidFill>
                  <a:schemeClr val="accent4"/>
                </a:solidFill>
                <a:ln w="57150" cap="rnd">
                  <a:noFill/>
                  <a:prstDash val="solid"/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3765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96" name="任意多边形: 形状 95">
                  <a:extLst>
                    <a:ext uri="{FF2B5EF4-FFF2-40B4-BE49-F238E27FC236}">
                      <a16:creationId xmlns:a16="http://schemas.microsoft.com/office/drawing/2014/main" id="{EEB151F3-3F1D-CE1D-3A68-C907F858288A}"/>
                    </a:ext>
                  </a:extLst>
                </p:cNvPr>
                <p:cNvSpPr/>
                <p:nvPr/>
              </p:nvSpPr>
              <p:spPr>
                <a:xfrm>
                  <a:off x="6478486" y="2376357"/>
                  <a:ext cx="178001" cy="141741"/>
                </a:xfrm>
                <a:custGeom>
                  <a:avLst/>
                  <a:gdLst>
                    <a:gd name="connsiteX0" fmla="*/ 486767 w 514350"/>
                    <a:gd name="connsiteY0" fmla="*/ 621 h 409575"/>
                    <a:gd name="connsiteX1" fmla="*/ 515342 w 514350"/>
                    <a:gd name="connsiteY1" fmla="*/ 29196 h 409575"/>
                    <a:gd name="connsiteX2" fmla="*/ 515342 w 514350"/>
                    <a:gd name="connsiteY2" fmla="*/ 324471 h 409575"/>
                    <a:gd name="connsiteX3" fmla="*/ 486767 w 514350"/>
                    <a:gd name="connsiteY3" fmla="*/ 353046 h 409575"/>
                    <a:gd name="connsiteX4" fmla="*/ 192159 w 514350"/>
                    <a:gd name="connsiteY4" fmla="*/ 353046 h 409575"/>
                    <a:gd name="connsiteX5" fmla="*/ 115387 w 514350"/>
                    <a:gd name="connsiteY5" fmla="*/ 410196 h 409575"/>
                    <a:gd name="connsiteX6" fmla="*/ 115387 w 514350"/>
                    <a:gd name="connsiteY6" fmla="*/ 353046 h 409575"/>
                    <a:gd name="connsiteX7" fmla="*/ 29567 w 514350"/>
                    <a:gd name="connsiteY7" fmla="*/ 353046 h 409575"/>
                    <a:gd name="connsiteX8" fmla="*/ 992 w 514350"/>
                    <a:gd name="connsiteY8" fmla="*/ 324471 h 409575"/>
                    <a:gd name="connsiteX9" fmla="*/ 992 w 514350"/>
                    <a:gd name="connsiteY9" fmla="*/ 29196 h 409575"/>
                    <a:gd name="connsiteX10" fmla="*/ 29567 w 514350"/>
                    <a:gd name="connsiteY10" fmla="*/ 621 h 409575"/>
                    <a:gd name="connsiteX11" fmla="*/ 486767 w 514350"/>
                    <a:gd name="connsiteY11" fmla="*/ 621 h 409575"/>
                    <a:gd name="connsiteX12" fmla="*/ 124817 w 514350"/>
                    <a:gd name="connsiteY12" fmla="*/ 143496 h 409575"/>
                    <a:gd name="connsiteX13" fmla="*/ 91480 w 514350"/>
                    <a:gd name="connsiteY13" fmla="*/ 176834 h 409575"/>
                    <a:gd name="connsiteX14" fmla="*/ 124817 w 514350"/>
                    <a:gd name="connsiteY14" fmla="*/ 210171 h 409575"/>
                    <a:gd name="connsiteX15" fmla="*/ 158155 w 514350"/>
                    <a:gd name="connsiteY15" fmla="*/ 176834 h 409575"/>
                    <a:gd name="connsiteX16" fmla="*/ 124817 w 514350"/>
                    <a:gd name="connsiteY16" fmla="*/ 143496 h 409575"/>
                    <a:gd name="connsiteX17" fmla="*/ 258167 w 514350"/>
                    <a:gd name="connsiteY17" fmla="*/ 143496 h 409575"/>
                    <a:gd name="connsiteX18" fmla="*/ 224830 w 514350"/>
                    <a:gd name="connsiteY18" fmla="*/ 176834 h 409575"/>
                    <a:gd name="connsiteX19" fmla="*/ 258167 w 514350"/>
                    <a:gd name="connsiteY19" fmla="*/ 210171 h 409575"/>
                    <a:gd name="connsiteX20" fmla="*/ 291505 w 514350"/>
                    <a:gd name="connsiteY20" fmla="*/ 176834 h 409575"/>
                    <a:gd name="connsiteX21" fmla="*/ 258167 w 514350"/>
                    <a:gd name="connsiteY21" fmla="*/ 143496 h 409575"/>
                    <a:gd name="connsiteX22" fmla="*/ 391517 w 514350"/>
                    <a:gd name="connsiteY22" fmla="*/ 143496 h 409575"/>
                    <a:gd name="connsiteX23" fmla="*/ 358180 w 514350"/>
                    <a:gd name="connsiteY23" fmla="*/ 176834 h 409575"/>
                    <a:gd name="connsiteX24" fmla="*/ 391517 w 514350"/>
                    <a:gd name="connsiteY24" fmla="*/ 210171 h 409575"/>
                    <a:gd name="connsiteX25" fmla="*/ 424855 w 514350"/>
                    <a:gd name="connsiteY25" fmla="*/ 176834 h 409575"/>
                    <a:gd name="connsiteX26" fmla="*/ 391517 w 514350"/>
                    <a:gd name="connsiteY26" fmla="*/ 143496 h 409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514350" h="409575">
                      <a:moveTo>
                        <a:pt x="486767" y="621"/>
                      </a:moveTo>
                      <a:cubicBezTo>
                        <a:pt x="502579" y="621"/>
                        <a:pt x="515342" y="13385"/>
                        <a:pt x="515342" y="29196"/>
                      </a:cubicBezTo>
                      <a:lnTo>
                        <a:pt x="515342" y="324471"/>
                      </a:lnTo>
                      <a:cubicBezTo>
                        <a:pt x="515342" y="340282"/>
                        <a:pt x="502579" y="353046"/>
                        <a:pt x="486767" y="353046"/>
                      </a:cubicBez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29567" y="353046"/>
                      </a:lnTo>
                      <a:cubicBezTo>
                        <a:pt x="13755" y="353046"/>
                        <a:pt x="992" y="340282"/>
                        <a:pt x="992" y="324471"/>
                      </a:cubicBezTo>
                      <a:lnTo>
                        <a:pt x="992" y="29196"/>
                      </a:lnTo>
                      <a:cubicBezTo>
                        <a:pt x="992" y="13385"/>
                        <a:pt x="13755" y="621"/>
                        <a:pt x="29567" y="621"/>
                      </a:cubicBezTo>
                      <a:lnTo>
                        <a:pt x="486767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 fontScale="32500" lnSpcReduction="20000"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4012713B-83BE-8624-FD08-6AAEB08FF89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084965" y="404975"/>
              <a:ext cx="819378" cy="81937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none" lIns="91440" tIns="45720" rIns="91440" bIns="45720" rtlCol="0" anchor="ctr" anchorCtr="0">
              <a:noAutofit/>
            </a:bodyPr>
            <a:lstStyle/>
            <a:p>
              <a:pPr algn="ctr"/>
              <a:endParaRPr kumimoji="1"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4D1790C-E742-4E51-2786-B1AD8842A75E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760257" y="5055229"/>
              <a:ext cx="369216" cy="36921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</p:spPr>
          <p:txBody>
            <a:bodyPr wrap="none" lIns="91440" tIns="45720" rIns="91440" bIns="45720" rtlCol="0" anchor="ctr" anchorCtr="0">
              <a:noAutofit/>
            </a:bodyPr>
            <a:lstStyle/>
            <a:p>
              <a:pPr algn="ctr"/>
              <a:endParaRPr kumimoji="1"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082C921A-BB12-59FE-263D-1E43419BE38C}"/>
                </a:ext>
              </a:extLst>
            </p:cNvPr>
            <p:cNvGrpSpPr/>
            <p:nvPr/>
          </p:nvGrpSpPr>
          <p:grpSpPr>
            <a:xfrm>
              <a:off x="5821815" y="3173053"/>
              <a:ext cx="5446115" cy="789011"/>
              <a:chOff x="5821815" y="3173053"/>
              <a:chExt cx="5446115" cy="789011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04C2876B-B6FA-D10B-3897-2DB3C1CFF5B5}"/>
                  </a:ext>
                </a:extLst>
              </p:cNvPr>
              <p:cNvSpPr txBox="1"/>
              <p:nvPr/>
            </p:nvSpPr>
            <p:spPr>
              <a:xfrm>
                <a:off x="6446977" y="3173053"/>
                <a:ext cx="482095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defTabSz="913765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 kumimoji="0" sz="2000" b="1" i="0" u="none" strike="noStrike" cap="none" spc="0" normalizeH="0" baseline="0">
                    <a:ln>
                      <a:noFill/>
                    </a:ln>
                    <a:effectLst/>
                    <a:uLnTx/>
                    <a:uFillTx/>
                  </a:defRPr>
                </a:lvl1pPr>
              </a:lstStyle>
              <a:p>
                <a:r>
                  <a:rPr lang="zh-CN" altLang="en-US" sz="2400" dirty="0"/>
                  <a:t>结论</a:t>
                </a:r>
                <a:r>
                  <a:rPr lang="en-US" altLang="zh-CN" sz="2400" dirty="0"/>
                  <a:t>2</a:t>
                </a:r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6D144ECC-DF5A-6C31-3EFC-1018F09532FE}"/>
                  </a:ext>
                </a:extLst>
              </p:cNvPr>
              <p:cNvSpPr txBox="1"/>
              <p:nvPr/>
            </p:nvSpPr>
            <p:spPr>
              <a:xfrm>
                <a:off x="6446979" y="3585038"/>
                <a:ext cx="4820951" cy="377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/>
                    </a:solidFill>
                    <a:cs typeface="+mn-ea"/>
                    <a:sym typeface="+mn-lt"/>
                  </a:rPr>
                  <a:t>介绍本研究得出的第二个结论。</a:t>
                </a:r>
              </a:p>
            </p:txBody>
          </p:sp>
          <p:grpSp>
            <p:nvGrpSpPr>
              <p:cNvPr id="82" name="组合 81">
                <a:extLst>
                  <a:ext uri="{FF2B5EF4-FFF2-40B4-BE49-F238E27FC236}">
                    <a16:creationId xmlns:a16="http://schemas.microsoft.com/office/drawing/2014/main" id="{1F2993A4-2903-C0F5-EE98-6D9F5E7349AD}"/>
                  </a:ext>
                </a:extLst>
              </p:cNvPr>
              <p:cNvGrpSpPr/>
              <p:nvPr/>
            </p:nvGrpSpPr>
            <p:grpSpPr>
              <a:xfrm>
                <a:off x="5821815" y="3204114"/>
                <a:ext cx="540000" cy="540000"/>
                <a:chOff x="4584079" y="5599496"/>
                <a:chExt cx="540000" cy="540000"/>
              </a:xfrm>
            </p:grpSpPr>
            <p:sp>
              <p:nvSpPr>
                <p:cNvPr id="83" name="文本框 82">
                  <a:extLst>
                    <a:ext uri="{FF2B5EF4-FFF2-40B4-BE49-F238E27FC236}">
                      <a16:creationId xmlns:a16="http://schemas.microsoft.com/office/drawing/2014/main" id="{4190462C-57BF-74D7-9087-DB3704E4F5C7}"/>
                    </a:ext>
                  </a:extLst>
                </p:cNvPr>
                <p:cNvSpPr txBox="1">
                  <a:spLocks noChangeAspect="1"/>
                </p:cNvSpPr>
                <p:nvPr/>
              </p:nvSpPr>
              <p:spPr>
                <a:xfrm>
                  <a:off x="4584079" y="5599496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effectLst/>
              </p:spPr>
              <p:txBody>
                <a:bodyPr wrap="none" lIns="108000" tIns="108000" rIns="108000" bIns="108000" rtlCol="0" anchor="ctr" anchorCtr="0">
                  <a:noAutofit/>
                </a:bodyPr>
                <a:lstStyle>
                  <a:defPPr>
                    <a:defRPr lang="zh-CN"/>
                  </a:defPPr>
                  <a:lvl1pPr algn="ctr">
                    <a:defRPr kumimoji="1" sz="2000" b="1">
                      <a:noFill/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</a:lstStyle>
                <a:p>
                  <a:endParaRPr lang="zh-CN" altLang="en-US" dirty="0"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4" name="任意多边形: 形状 83">
                  <a:extLst>
                    <a:ext uri="{FF2B5EF4-FFF2-40B4-BE49-F238E27FC236}">
                      <a16:creationId xmlns:a16="http://schemas.microsoft.com/office/drawing/2014/main" id="{9A2E7347-6CDB-D7C4-C5A2-A04E280CABAE}"/>
                    </a:ext>
                  </a:extLst>
                </p:cNvPr>
                <p:cNvSpPr/>
                <p:nvPr/>
              </p:nvSpPr>
              <p:spPr>
                <a:xfrm>
                  <a:off x="4716376" y="5766219"/>
                  <a:ext cx="275406" cy="206554"/>
                </a:xfrm>
                <a:custGeom>
                  <a:avLst/>
                  <a:gdLst>
                    <a:gd name="connsiteX0" fmla="*/ 505433 w 533400"/>
                    <a:gd name="connsiteY0" fmla="*/ 621 h 400050"/>
                    <a:gd name="connsiteX1" fmla="*/ 534008 w 533400"/>
                    <a:gd name="connsiteY1" fmla="*/ 29196 h 400050"/>
                    <a:gd name="connsiteX2" fmla="*/ 534008 w 533400"/>
                    <a:gd name="connsiteY2" fmla="*/ 372096 h 400050"/>
                    <a:gd name="connsiteX3" fmla="*/ 505433 w 533400"/>
                    <a:gd name="connsiteY3" fmla="*/ 400671 h 400050"/>
                    <a:gd name="connsiteX4" fmla="*/ 29183 w 533400"/>
                    <a:gd name="connsiteY4" fmla="*/ 400671 h 400050"/>
                    <a:gd name="connsiteX5" fmla="*/ 608 w 533400"/>
                    <a:gd name="connsiteY5" fmla="*/ 372096 h 400050"/>
                    <a:gd name="connsiteX6" fmla="*/ 608 w 533400"/>
                    <a:gd name="connsiteY6" fmla="*/ 29196 h 400050"/>
                    <a:gd name="connsiteX7" fmla="*/ 29183 w 533400"/>
                    <a:gd name="connsiteY7" fmla="*/ 621 h 400050"/>
                    <a:gd name="connsiteX8" fmla="*/ 505433 w 533400"/>
                    <a:gd name="connsiteY8" fmla="*/ 621 h 400050"/>
                    <a:gd name="connsiteX9" fmla="*/ 391133 w 533400"/>
                    <a:gd name="connsiteY9" fmla="*/ 198741 h 400050"/>
                    <a:gd name="connsiteX10" fmla="*/ 351128 w 533400"/>
                    <a:gd name="connsiteY10" fmla="*/ 204456 h 400050"/>
                    <a:gd name="connsiteX11" fmla="*/ 351128 w 533400"/>
                    <a:gd name="connsiteY11" fmla="*/ 204456 h 400050"/>
                    <a:gd name="connsiteX12" fmla="*/ 267308 w 533400"/>
                    <a:gd name="connsiteY12" fmla="*/ 315899 h 400050"/>
                    <a:gd name="connsiteX13" fmla="*/ 264451 w 533400"/>
                    <a:gd name="connsiteY13" fmla="*/ 318756 h 400050"/>
                    <a:gd name="connsiteX14" fmla="*/ 224446 w 533400"/>
                    <a:gd name="connsiteY14" fmla="*/ 318756 h 400050"/>
                    <a:gd name="connsiteX15" fmla="*/ 224446 w 533400"/>
                    <a:gd name="connsiteY15" fmla="*/ 318756 h 400050"/>
                    <a:gd name="connsiteX16" fmla="*/ 162533 w 533400"/>
                    <a:gd name="connsiteY16" fmla="*/ 257796 h 400050"/>
                    <a:gd name="connsiteX17" fmla="*/ 160628 w 533400"/>
                    <a:gd name="connsiteY17" fmla="*/ 255891 h 400050"/>
                    <a:gd name="connsiteX18" fmla="*/ 120623 w 533400"/>
                    <a:gd name="connsiteY18" fmla="*/ 259701 h 400050"/>
                    <a:gd name="connsiteX19" fmla="*/ 120623 w 533400"/>
                    <a:gd name="connsiteY19" fmla="*/ 259701 h 400050"/>
                    <a:gd name="connsiteX20" fmla="*/ 32993 w 533400"/>
                    <a:gd name="connsiteY20" fmla="*/ 366381 h 400050"/>
                    <a:gd name="connsiteX21" fmla="*/ 31088 w 533400"/>
                    <a:gd name="connsiteY21" fmla="*/ 372096 h 400050"/>
                    <a:gd name="connsiteX22" fmla="*/ 40613 w 533400"/>
                    <a:gd name="connsiteY22" fmla="*/ 381621 h 400050"/>
                    <a:gd name="connsiteX23" fmla="*/ 40613 w 533400"/>
                    <a:gd name="connsiteY23" fmla="*/ 381621 h 400050"/>
                    <a:gd name="connsiteX24" fmla="*/ 497813 w 533400"/>
                    <a:gd name="connsiteY24" fmla="*/ 381621 h 400050"/>
                    <a:gd name="connsiteX25" fmla="*/ 503528 w 533400"/>
                    <a:gd name="connsiteY25" fmla="*/ 379716 h 400050"/>
                    <a:gd name="connsiteX26" fmla="*/ 506386 w 533400"/>
                    <a:gd name="connsiteY26" fmla="*/ 366381 h 400050"/>
                    <a:gd name="connsiteX27" fmla="*/ 506386 w 533400"/>
                    <a:gd name="connsiteY27" fmla="*/ 366381 h 400050"/>
                    <a:gd name="connsiteX28" fmla="*/ 398753 w 533400"/>
                    <a:gd name="connsiteY28" fmla="*/ 205409 h 400050"/>
                    <a:gd name="connsiteX29" fmla="*/ 391133 w 533400"/>
                    <a:gd name="connsiteY29" fmla="*/ 198741 h 400050"/>
                    <a:gd name="connsiteX30" fmla="*/ 95858 w 533400"/>
                    <a:gd name="connsiteY30" fmla="*/ 57771 h 400050"/>
                    <a:gd name="connsiteX31" fmla="*/ 57758 w 533400"/>
                    <a:gd name="connsiteY31" fmla="*/ 95871 h 400050"/>
                    <a:gd name="connsiteX32" fmla="*/ 95858 w 533400"/>
                    <a:gd name="connsiteY32" fmla="*/ 133971 h 400050"/>
                    <a:gd name="connsiteX33" fmla="*/ 133958 w 533400"/>
                    <a:gd name="connsiteY33" fmla="*/ 95871 h 400050"/>
                    <a:gd name="connsiteX34" fmla="*/ 95858 w 533400"/>
                    <a:gd name="connsiteY34" fmla="*/ 57771 h 400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533400" h="400050">
                      <a:moveTo>
                        <a:pt x="505433" y="621"/>
                      </a:moveTo>
                      <a:cubicBezTo>
                        <a:pt x="521626" y="621"/>
                        <a:pt x="534008" y="13004"/>
                        <a:pt x="534008" y="29196"/>
                      </a:cubicBezTo>
                      <a:lnTo>
                        <a:pt x="534008" y="372096"/>
                      </a:lnTo>
                      <a:cubicBezTo>
                        <a:pt x="534008" y="388289"/>
                        <a:pt x="521626" y="400671"/>
                        <a:pt x="505433" y="400671"/>
                      </a:cubicBezTo>
                      <a:lnTo>
                        <a:pt x="29183" y="400671"/>
                      </a:lnTo>
                      <a:cubicBezTo>
                        <a:pt x="12990" y="400671"/>
                        <a:pt x="608" y="388289"/>
                        <a:pt x="608" y="372096"/>
                      </a:cubicBezTo>
                      <a:lnTo>
                        <a:pt x="608" y="29196"/>
                      </a:lnTo>
                      <a:cubicBezTo>
                        <a:pt x="608" y="13004"/>
                        <a:pt x="12990" y="621"/>
                        <a:pt x="29183" y="621"/>
                      </a:cubicBezTo>
                      <a:lnTo>
                        <a:pt x="505433" y="621"/>
                      </a:lnTo>
                      <a:close/>
                      <a:moveTo>
                        <a:pt x="391133" y="198741"/>
                      </a:moveTo>
                      <a:cubicBezTo>
                        <a:pt x="378751" y="189216"/>
                        <a:pt x="360653" y="192074"/>
                        <a:pt x="351128" y="204456"/>
                      </a:cubicBezTo>
                      <a:lnTo>
                        <a:pt x="351128" y="204456"/>
                      </a:lnTo>
                      <a:lnTo>
                        <a:pt x="267308" y="315899"/>
                      </a:lnTo>
                      <a:cubicBezTo>
                        <a:pt x="266355" y="316851"/>
                        <a:pt x="265403" y="317804"/>
                        <a:pt x="264451" y="318756"/>
                      </a:cubicBezTo>
                      <a:cubicBezTo>
                        <a:pt x="253021" y="330186"/>
                        <a:pt x="234923" y="330186"/>
                        <a:pt x="224446" y="318756"/>
                      </a:cubicBezTo>
                      <a:lnTo>
                        <a:pt x="224446" y="318756"/>
                      </a:lnTo>
                      <a:lnTo>
                        <a:pt x="162533" y="257796"/>
                      </a:lnTo>
                      <a:cubicBezTo>
                        <a:pt x="161580" y="256844"/>
                        <a:pt x="161580" y="256844"/>
                        <a:pt x="160628" y="255891"/>
                      </a:cubicBezTo>
                      <a:cubicBezTo>
                        <a:pt x="148246" y="245414"/>
                        <a:pt x="130148" y="247319"/>
                        <a:pt x="120623" y="259701"/>
                      </a:cubicBezTo>
                      <a:lnTo>
                        <a:pt x="120623" y="259701"/>
                      </a:lnTo>
                      <a:lnTo>
                        <a:pt x="32993" y="366381"/>
                      </a:lnTo>
                      <a:cubicBezTo>
                        <a:pt x="32040" y="368286"/>
                        <a:pt x="31088" y="370191"/>
                        <a:pt x="31088" y="372096"/>
                      </a:cubicBezTo>
                      <a:cubicBezTo>
                        <a:pt x="31088" y="377811"/>
                        <a:pt x="34898" y="381621"/>
                        <a:pt x="40613" y="381621"/>
                      </a:cubicBezTo>
                      <a:lnTo>
                        <a:pt x="40613" y="381621"/>
                      </a:lnTo>
                      <a:lnTo>
                        <a:pt x="497813" y="381621"/>
                      </a:lnTo>
                      <a:cubicBezTo>
                        <a:pt x="499718" y="381621"/>
                        <a:pt x="501623" y="380669"/>
                        <a:pt x="503528" y="379716"/>
                      </a:cubicBezTo>
                      <a:cubicBezTo>
                        <a:pt x="508290" y="376859"/>
                        <a:pt x="509243" y="371144"/>
                        <a:pt x="506386" y="366381"/>
                      </a:cubicBezTo>
                      <a:lnTo>
                        <a:pt x="506386" y="366381"/>
                      </a:lnTo>
                      <a:lnTo>
                        <a:pt x="398753" y="205409"/>
                      </a:lnTo>
                      <a:cubicBezTo>
                        <a:pt x="395896" y="202551"/>
                        <a:pt x="393990" y="200646"/>
                        <a:pt x="391133" y="198741"/>
                      </a:cubicBezTo>
                      <a:close/>
                      <a:moveTo>
                        <a:pt x="95858" y="57771"/>
                      </a:moveTo>
                      <a:cubicBezTo>
                        <a:pt x="74903" y="57771"/>
                        <a:pt x="57758" y="74916"/>
                        <a:pt x="57758" y="95871"/>
                      </a:cubicBezTo>
                      <a:cubicBezTo>
                        <a:pt x="57758" y="116826"/>
                        <a:pt x="74903" y="133971"/>
                        <a:pt x="95858" y="133971"/>
                      </a:cubicBezTo>
                      <a:cubicBezTo>
                        <a:pt x="116813" y="133971"/>
                        <a:pt x="133958" y="116826"/>
                        <a:pt x="133958" y="95871"/>
                      </a:cubicBezTo>
                      <a:cubicBezTo>
                        <a:pt x="133958" y="74916"/>
                        <a:pt x="116813" y="57771"/>
                        <a:pt x="95858" y="5777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93" name="标题 92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tx1"/>
                </a:solidFill>
              </a:rPr>
              <a:t>结论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70041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altLang="zh-CN"/>
              <a:t>05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0"/>
            <a:r>
              <a:rPr lang="zh-CN" altLang="en-US"/>
              <a:t>研究贡献和局限性分析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研究贡献和局限性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620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2EE493BA-5811-E5B8-0C90-B14C7100A339}"/>
              </a:ext>
            </a:extLst>
          </p:cNvPr>
          <p:cNvGrpSpPr/>
          <p:nvPr/>
        </p:nvGrpSpPr>
        <p:grpSpPr>
          <a:xfrm>
            <a:off x="660400" y="1130300"/>
            <a:ext cx="10858500" cy="4943378"/>
            <a:chOff x="660400" y="1130300"/>
            <a:chExt cx="10858500" cy="4943378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E04B24A2-0452-B193-2477-7BA4E468C968}"/>
                </a:ext>
              </a:extLst>
            </p:cNvPr>
            <p:cNvGrpSpPr/>
            <p:nvPr/>
          </p:nvGrpSpPr>
          <p:grpSpPr>
            <a:xfrm>
              <a:off x="660400" y="3223130"/>
              <a:ext cx="10858500" cy="2850548"/>
              <a:chOff x="660400" y="2944350"/>
              <a:chExt cx="10858500" cy="2850548"/>
            </a:xfrm>
          </p:grpSpPr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230B5DD4-4B8F-0D0B-958C-8FFA8118C304}"/>
                  </a:ext>
                </a:extLst>
              </p:cNvPr>
              <p:cNvGrpSpPr/>
              <p:nvPr/>
            </p:nvGrpSpPr>
            <p:grpSpPr>
              <a:xfrm>
                <a:off x="660400" y="2944350"/>
                <a:ext cx="3365190" cy="2850548"/>
                <a:chOff x="660400" y="2944350"/>
                <a:chExt cx="3365190" cy="2850548"/>
              </a:xfrm>
            </p:grpSpPr>
            <p:grpSp>
              <p:nvGrpSpPr>
                <p:cNvPr id="21" name="组合 20">
                  <a:extLst>
                    <a:ext uri="{FF2B5EF4-FFF2-40B4-BE49-F238E27FC236}">
                      <a16:creationId xmlns:a16="http://schemas.microsoft.com/office/drawing/2014/main" id="{B1B79D94-8203-9391-C516-C5DD2C6AD54F}"/>
                    </a:ext>
                  </a:extLst>
                </p:cNvPr>
                <p:cNvGrpSpPr/>
                <p:nvPr/>
              </p:nvGrpSpPr>
              <p:grpSpPr>
                <a:xfrm>
                  <a:off x="660400" y="2944350"/>
                  <a:ext cx="3365190" cy="1281533"/>
                  <a:chOff x="1128850" y="2900345"/>
                  <a:chExt cx="3365190" cy="1281533"/>
                </a:xfrm>
              </p:grpSpPr>
              <p:sp>
                <p:nvSpPr>
                  <p:cNvPr id="23" name="任意多边形: 形状 22">
                    <a:extLst>
                      <a:ext uri="{FF2B5EF4-FFF2-40B4-BE49-F238E27FC236}">
                        <a16:creationId xmlns:a16="http://schemas.microsoft.com/office/drawing/2014/main" id="{38B1C348-336F-7E6C-7651-C09EE6361C03}"/>
                      </a:ext>
                    </a:extLst>
                  </p:cNvPr>
                  <p:cNvSpPr/>
                  <p:nvPr/>
                </p:nvSpPr>
                <p:spPr>
                  <a:xfrm>
                    <a:off x="1933078" y="2900345"/>
                    <a:ext cx="2560962" cy="1281533"/>
                  </a:xfrm>
                  <a:custGeom>
                    <a:avLst/>
                    <a:gdLst>
                      <a:gd name="connsiteX0" fmla="*/ 1186163 w 1196834"/>
                      <a:gd name="connsiteY0" fmla="*/ 458978 h 866682"/>
                      <a:gd name="connsiteX1" fmla="*/ 1186163 w 1196834"/>
                      <a:gd name="connsiteY1" fmla="*/ 407593 h 866682"/>
                      <a:gd name="connsiteX2" fmla="*/ 789147 w 1196834"/>
                      <a:gd name="connsiteY2" fmla="*/ 10578 h 866682"/>
                      <a:gd name="connsiteX3" fmla="*/ 737702 w 1196834"/>
                      <a:gd name="connsiteY3" fmla="*/ 10610 h 866682"/>
                      <a:gd name="connsiteX4" fmla="*/ 727098 w 1196834"/>
                      <a:gd name="connsiteY4" fmla="*/ 36330 h 866682"/>
                      <a:gd name="connsiteX5" fmla="*/ 727098 w 1196834"/>
                      <a:gd name="connsiteY5" fmla="*/ 160610 h 866682"/>
                      <a:gd name="connsiteX6" fmla="*/ 36320 w 1196834"/>
                      <a:gd name="connsiteY6" fmla="*/ 160610 h 866682"/>
                      <a:gd name="connsiteX7" fmla="*/ -37 w 1196834"/>
                      <a:gd name="connsiteY7" fmla="*/ 196967 h 866682"/>
                      <a:gd name="connsiteX8" fmla="*/ -37 w 1196834"/>
                      <a:gd name="connsiteY8" fmla="*/ 669605 h 866682"/>
                      <a:gd name="connsiteX9" fmla="*/ 36320 w 1196834"/>
                      <a:gd name="connsiteY9" fmla="*/ 705961 h 866682"/>
                      <a:gd name="connsiteX10" fmla="*/ 727098 w 1196834"/>
                      <a:gd name="connsiteY10" fmla="*/ 705961 h 866682"/>
                      <a:gd name="connsiteX11" fmla="*/ 727098 w 1196834"/>
                      <a:gd name="connsiteY11" fmla="*/ 830241 h 866682"/>
                      <a:gd name="connsiteX12" fmla="*/ 763455 w 1196834"/>
                      <a:gd name="connsiteY12" fmla="*/ 866628 h 866682"/>
                      <a:gd name="connsiteX13" fmla="*/ 789147 w 1196834"/>
                      <a:gd name="connsiteY13" fmla="*/ 855994 h 86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96834" h="866682">
                        <a:moveTo>
                          <a:pt x="1186163" y="458978"/>
                        </a:moveTo>
                        <a:cubicBezTo>
                          <a:pt x="1200342" y="444780"/>
                          <a:pt x="1200342" y="421791"/>
                          <a:pt x="1186163" y="407593"/>
                        </a:cubicBezTo>
                        <a:lnTo>
                          <a:pt x="789147" y="10578"/>
                        </a:lnTo>
                        <a:cubicBezTo>
                          <a:pt x="774968" y="-3612"/>
                          <a:pt x="751942" y="-3597"/>
                          <a:pt x="737702" y="10610"/>
                        </a:cubicBezTo>
                        <a:cubicBezTo>
                          <a:pt x="730916" y="17433"/>
                          <a:pt x="727098" y="26686"/>
                          <a:pt x="727098" y="36330"/>
                        </a:cubicBezTo>
                        <a:lnTo>
                          <a:pt x="727098" y="160610"/>
                        </a:lnTo>
                        <a:lnTo>
                          <a:pt x="36320" y="160610"/>
                        </a:lnTo>
                        <a:cubicBezTo>
                          <a:pt x="16263" y="160610"/>
                          <a:pt x="-37" y="176886"/>
                          <a:pt x="-37" y="196967"/>
                        </a:cubicBezTo>
                        <a:lnTo>
                          <a:pt x="-37" y="669605"/>
                        </a:lnTo>
                        <a:cubicBezTo>
                          <a:pt x="-37" y="689686"/>
                          <a:pt x="16263" y="705961"/>
                          <a:pt x="36320" y="705961"/>
                        </a:cubicBezTo>
                        <a:lnTo>
                          <a:pt x="727098" y="705961"/>
                        </a:lnTo>
                        <a:lnTo>
                          <a:pt x="727098" y="830241"/>
                        </a:lnTo>
                        <a:cubicBezTo>
                          <a:pt x="727098" y="850322"/>
                          <a:pt x="743338" y="866610"/>
                          <a:pt x="763455" y="866628"/>
                        </a:cubicBezTo>
                        <a:cubicBezTo>
                          <a:pt x="773089" y="866634"/>
                          <a:pt x="782300" y="862810"/>
                          <a:pt x="789147" y="855994"/>
                        </a:cubicBezTo>
                        <a:close/>
                      </a:path>
                    </a:pathLst>
                  </a:custGeom>
                  <a:solidFill>
                    <a:schemeClr val="tx2">
                      <a:alpha val="15000"/>
                    </a:schemeClr>
                  </a:solidFill>
                  <a:ln w="6055" cap="flat">
                    <a:noFill/>
                    <a:prstDash val="solid"/>
                    <a:miter/>
                  </a:ln>
                </p:spPr>
                <p:txBody>
                  <a:bodyPr lIns="288000" tIns="45720" rIns="667440" bIns="45720" rtlCol="0" anchor="ctr"/>
                  <a:lstStyle/>
                  <a:p>
                    <a:pPr algn="ctr"/>
                    <a:r>
                      <a:rPr lang="zh-CN" altLang="en-US" sz="2000" b="1" dirty="0"/>
                      <a:t>实验新方法</a:t>
                    </a:r>
                  </a:p>
                </p:txBody>
              </p:sp>
              <p:sp>
                <p:nvSpPr>
                  <p:cNvPr id="24" name="矩形: 圆角 23">
                    <a:extLst>
                      <a:ext uri="{FF2B5EF4-FFF2-40B4-BE49-F238E27FC236}">
                        <a16:creationId xmlns:a16="http://schemas.microsoft.com/office/drawing/2014/main" id="{D5E48783-2A46-D1E8-425D-E1E980A9FAD4}"/>
                      </a:ext>
                    </a:extLst>
                  </p:cNvPr>
                  <p:cNvSpPr/>
                  <p:nvPr/>
                </p:nvSpPr>
                <p:spPr>
                  <a:xfrm>
                    <a:off x="1128850" y="3022861"/>
                    <a:ext cx="1036500" cy="1036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>
                      <a:alpha val="80000"/>
                    </a:schemeClr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ctr" anchorCtr="0">
                    <a:noAutofit/>
                  </a:bodyPr>
                  <a:lstStyle/>
                  <a:p>
                    <a:pPr algn="ctr"/>
                    <a:r>
                      <a:rPr kumimoji="1" lang="en-US" altLang="zh-CN" sz="3200" b="1" dirty="0">
                        <a:solidFill>
                          <a:srgbClr val="FFFFFF"/>
                        </a:solidFill>
                      </a:rPr>
                      <a:t>01</a:t>
                    </a:r>
                  </a:p>
                </p:txBody>
              </p:sp>
            </p:grpSp>
            <p:sp>
              <p:nvSpPr>
                <p:cNvPr id="22" name="矩形 21">
                  <a:extLst>
                    <a:ext uri="{FF2B5EF4-FFF2-40B4-BE49-F238E27FC236}">
                      <a16:creationId xmlns:a16="http://schemas.microsoft.com/office/drawing/2014/main" id="{B552AD0E-F269-3CF5-FA75-BC708923E9DA}"/>
                    </a:ext>
                  </a:extLst>
                </p:cNvPr>
                <p:cNvSpPr/>
                <p:nvPr/>
              </p:nvSpPr>
              <p:spPr>
                <a:xfrm>
                  <a:off x="832961" y="4348399"/>
                  <a:ext cx="2757731" cy="14464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探索新的实验方法，提高实验的精度和效率。</a:t>
                  </a:r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886EEC71-2473-484E-A8AC-A0B70DE22D9D}"/>
                  </a:ext>
                </a:extLst>
              </p:cNvPr>
              <p:cNvGrpSpPr/>
              <p:nvPr/>
            </p:nvGrpSpPr>
            <p:grpSpPr>
              <a:xfrm>
                <a:off x="4407055" y="2944350"/>
                <a:ext cx="3365190" cy="2850548"/>
                <a:chOff x="660400" y="2944350"/>
                <a:chExt cx="3365190" cy="2850548"/>
              </a:xfrm>
            </p:grpSpPr>
            <p:grpSp>
              <p:nvGrpSpPr>
                <p:cNvPr id="17" name="组合 16">
                  <a:extLst>
                    <a:ext uri="{FF2B5EF4-FFF2-40B4-BE49-F238E27FC236}">
                      <a16:creationId xmlns:a16="http://schemas.microsoft.com/office/drawing/2014/main" id="{C89111A5-7B1B-9ADE-C475-6A49EF78CB5A}"/>
                    </a:ext>
                  </a:extLst>
                </p:cNvPr>
                <p:cNvGrpSpPr/>
                <p:nvPr/>
              </p:nvGrpSpPr>
              <p:grpSpPr>
                <a:xfrm>
                  <a:off x="660400" y="2944350"/>
                  <a:ext cx="3365190" cy="1281533"/>
                  <a:chOff x="1128850" y="2900345"/>
                  <a:chExt cx="3365190" cy="1281533"/>
                </a:xfrm>
              </p:grpSpPr>
              <p:sp>
                <p:nvSpPr>
                  <p:cNvPr id="19" name="任意多边形: 形状 18">
                    <a:extLst>
                      <a:ext uri="{FF2B5EF4-FFF2-40B4-BE49-F238E27FC236}">
                        <a16:creationId xmlns:a16="http://schemas.microsoft.com/office/drawing/2014/main" id="{6D4A94B5-6951-AF96-D5D1-4C5CE4DAB2E4}"/>
                      </a:ext>
                    </a:extLst>
                  </p:cNvPr>
                  <p:cNvSpPr/>
                  <p:nvPr/>
                </p:nvSpPr>
                <p:spPr>
                  <a:xfrm>
                    <a:off x="1933078" y="2900345"/>
                    <a:ext cx="2560962" cy="1281533"/>
                  </a:xfrm>
                  <a:custGeom>
                    <a:avLst/>
                    <a:gdLst>
                      <a:gd name="connsiteX0" fmla="*/ 1186163 w 1196834"/>
                      <a:gd name="connsiteY0" fmla="*/ 458978 h 866682"/>
                      <a:gd name="connsiteX1" fmla="*/ 1186163 w 1196834"/>
                      <a:gd name="connsiteY1" fmla="*/ 407593 h 866682"/>
                      <a:gd name="connsiteX2" fmla="*/ 789147 w 1196834"/>
                      <a:gd name="connsiteY2" fmla="*/ 10578 h 866682"/>
                      <a:gd name="connsiteX3" fmla="*/ 737702 w 1196834"/>
                      <a:gd name="connsiteY3" fmla="*/ 10610 h 866682"/>
                      <a:gd name="connsiteX4" fmla="*/ 727098 w 1196834"/>
                      <a:gd name="connsiteY4" fmla="*/ 36330 h 866682"/>
                      <a:gd name="connsiteX5" fmla="*/ 727098 w 1196834"/>
                      <a:gd name="connsiteY5" fmla="*/ 160610 h 866682"/>
                      <a:gd name="connsiteX6" fmla="*/ 36320 w 1196834"/>
                      <a:gd name="connsiteY6" fmla="*/ 160610 h 866682"/>
                      <a:gd name="connsiteX7" fmla="*/ -37 w 1196834"/>
                      <a:gd name="connsiteY7" fmla="*/ 196967 h 866682"/>
                      <a:gd name="connsiteX8" fmla="*/ -37 w 1196834"/>
                      <a:gd name="connsiteY8" fmla="*/ 669605 h 866682"/>
                      <a:gd name="connsiteX9" fmla="*/ 36320 w 1196834"/>
                      <a:gd name="connsiteY9" fmla="*/ 705961 h 866682"/>
                      <a:gd name="connsiteX10" fmla="*/ 727098 w 1196834"/>
                      <a:gd name="connsiteY10" fmla="*/ 705961 h 866682"/>
                      <a:gd name="connsiteX11" fmla="*/ 727098 w 1196834"/>
                      <a:gd name="connsiteY11" fmla="*/ 830241 h 866682"/>
                      <a:gd name="connsiteX12" fmla="*/ 763455 w 1196834"/>
                      <a:gd name="connsiteY12" fmla="*/ 866628 h 866682"/>
                      <a:gd name="connsiteX13" fmla="*/ 789147 w 1196834"/>
                      <a:gd name="connsiteY13" fmla="*/ 855994 h 86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96834" h="866682">
                        <a:moveTo>
                          <a:pt x="1186163" y="458978"/>
                        </a:moveTo>
                        <a:cubicBezTo>
                          <a:pt x="1200342" y="444780"/>
                          <a:pt x="1200342" y="421791"/>
                          <a:pt x="1186163" y="407593"/>
                        </a:cubicBezTo>
                        <a:lnTo>
                          <a:pt x="789147" y="10578"/>
                        </a:lnTo>
                        <a:cubicBezTo>
                          <a:pt x="774968" y="-3612"/>
                          <a:pt x="751942" y="-3597"/>
                          <a:pt x="737702" y="10610"/>
                        </a:cubicBezTo>
                        <a:cubicBezTo>
                          <a:pt x="730916" y="17433"/>
                          <a:pt x="727098" y="26686"/>
                          <a:pt x="727098" y="36330"/>
                        </a:cubicBezTo>
                        <a:lnTo>
                          <a:pt x="727098" y="160610"/>
                        </a:lnTo>
                        <a:lnTo>
                          <a:pt x="36320" y="160610"/>
                        </a:lnTo>
                        <a:cubicBezTo>
                          <a:pt x="16263" y="160610"/>
                          <a:pt x="-37" y="176886"/>
                          <a:pt x="-37" y="196967"/>
                        </a:cubicBezTo>
                        <a:lnTo>
                          <a:pt x="-37" y="669605"/>
                        </a:lnTo>
                        <a:cubicBezTo>
                          <a:pt x="-37" y="689686"/>
                          <a:pt x="16263" y="705961"/>
                          <a:pt x="36320" y="705961"/>
                        </a:cubicBezTo>
                        <a:lnTo>
                          <a:pt x="727098" y="705961"/>
                        </a:lnTo>
                        <a:lnTo>
                          <a:pt x="727098" y="830241"/>
                        </a:lnTo>
                        <a:cubicBezTo>
                          <a:pt x="727098" y="850322"/>
                          <a:pt x="743338" y="866610"/>
                          <a:pt x="763455" y="866628"/>
                        </a:cubicBezTo>
                        <a:cubicBezTo>
                          <a:pt x="773089" y="866634"/>
                          <a:pt x="782300" y="862810"/>
                          <a:pt x="789147" y="855994"/>
                        </a:cubicBezTo>
                        <a:close/>
                      </a:path>
                    </a:pathLst>
                  </a:custGeom>
                  <a:solidFill>
                    <a:schemeClr val="tx2">
                      <a:alpha val="15000"/>
                    </a:schemeClr>
                  </a:solidFill>
                  <a:ln w="6055" cap="flat">
                    <a:noFill/>
                    <a:prstDash val="solid"/>
                    <a:miter/>
                  </a:ln>
                </p:spPr>
                <p:txBody>
                  <a:bodyPr lIns="288000" tIns="45720" rIns="667440" bIns="45720" rtlCol="0" anchor="ctr"/>
                  <a:lstStyle/>
                  <a:p>
                    <a:pPr algn="ctr"/>
                    <a:r>
                      <a:rPr lang="zh-CN" altLang="en-US" sz="2000" b="1" dirty="0"/>
                      <a:t>研究领域进展</a:t>
                    </a:r>
                  </a:p>
                </p:txBody>
              </p:sp>
              <p:sp>
                <p:nvSpPr>
                  <p:cNvPr id="20" name="矩形: 圆角 19">
                    <a:extLst>
                      <a:ext uri="{FF2B5EF4-FFF2-40B4-BE49-F238E27FC236}">
                        <a16:creationId xmlns:a16="http://schemas.microsoft.com/office/drawing/2014/main" id="{95048D2A-E924-69B8-C758-D8BCECFAF72F}"/>
                      </a:ext>
                    </a:extLst>
                  </p:cNvPr>
                  <p:cNvSpPr/>
                  <p:nvPr/>
                </p:nvSpPr>
                <p:spPr>
                  <a:xfrm>
                    <a:off x="1128850" y="3022861"/>
                    <a:ext cx="1036500" cy="1036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ctr" anchorCtr="0">
                    <a:noAutofit/>
                  </a:bodyPr>
                  <a:lstStyle/>
                  <a:p>
                    <a:pPr algn="ctr"/>
                    <a:r>
                      <a:rPr kumimoji="1" lang="en-US" altLang="zh-CN" sz="3200" b="1" dirty="0">
                        <a:solidFill>
                          <a:srgbClr val="FFFFFF"/>
                        </a:solidFill>
                      </a:rPr>
                      <a:t>02</a:t>
                    </a:r>
                  </a:p>
                </p:txBody>
              </p:sp>
            </p:grp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40461EF2-3A13-E98E-4FA5-FD61D6891F6A}"/>
                    </a:ext>
                  </a:extLst>
                </p:cNvPr>
                <p:cNvSpPr/>
                <p:nvPr/>
              </p:nvSpPr>
              <p:spPr>
                <a:xfrm>
                  <a:off x="832961" y="4348399"/>
                  <a:ext cx="2757731" cy="14464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关注该研究领域的进展，寻找新的研究方向或者新的发现。</a:t>
                  </a: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41D7D86F-FF70-91A8-DE30-3973AAFB9A15}"/>
                  </a:ext>
                </a:extLst>
              </p:cNvPr>
              <p:cNvGrpSpPr/>
              <p:nvPr/>
            </p:nvGrpSpPr>
            <p:grpSpPr>
              <a:xfrm>
                <a:off x="8153710" y="2944350"/>
                <a:ext cx="3365190" cy="2850548"/>
                <a:chOff x="660400" y="2944350"/>
                <a:chExt cx="3365190" cy="2850548"/>
              </a:xfrm>
            </p:grpSpPr>
            <p:grpSp>
              <p:nvGrpSpPr>
                <p:cNvPr id="13" name="组合 12">
                  <a:extLst>
                    <a:ext uri="{FF2B5EF4-FFF2-40B4-BE49-F238E27FC236}">
                      <a16:creationId xmlns:a16="http://schemas.microsoft.com/office/drawing/2014/main" id="{C3EB0BBD-6127-990E-FFED-AED984511717}"/>
                    </a:ext>
                  </a:extLst>
                </p:cNvPr>
                <p:cNvGrpSpPr/>
                <p:nvPr/>
              </p:nvGrpSpPr>
              <p:grpSpPr>
                <a:xfrm>
                  <a:off x="660400" y="2944350"/>
                  <a:ext cx="3365190" cy="1281533"/>
                  <a:chOff x="1128850" y="2900345"/>
                  <a:chExt cx="3365190" cy="1281533"/>
                </a:xfrm>
              </p:grpSpPr>
              <p:sp>
                <p:nvSpPr>
                  <p:cNvPr id="15" name="任意多边形: 形状 14">
                    <a:extLst>
                      <a:ext uri="{FF2B5EF4-FFF2-40B4-BE49-F238E27FC236}">
                        <a16:creationId xmlns:a16="http://schemas.microsoft.com/office/drawing/2014/main" id="{D2786D42-3E65-A429-563F-23471D5C4B22}"/>
                      </a:ext>
                    </a:extLst>
                  </p:cNvPr>
                  <p:cNvSpPr/>
                  <p:nvPr/>
                </p:nvSpPr>
                <p:spPr>
                  <a:xfrm>
                    <a:off x="1933078" y="2900345"/>
                    <a:ext cx="2560962" cy="1281533"/>
                  </a:xfrm>
                  <a:custGeom>
                    <a:avLst/>
                    <a:gdLst>
                      <a:gd name="connsiteX0" fmla="*/ 1186163 w 1196834"/>
                      <a:gd name="connsiteY0" fmla="*/ 458978 h 866682"/>
                      <a:gd name="connsiteX1" fmla="*/ 1186163 w 1196834"/>
                      <a:gd name="connsiteY1" fmla="*/ 407593 h 866682"/>
                      <a:gd name="connsiteX2" fmla="*/ 789147 w 1196834"/>
                      <a:gd name="connsiteY2" fmla="*/ 10578 h 866682"/>
                      <a:gd name="connsiteX3" fmla="*/ 737702 w 1196834"/>
                      <a:gd name="connsiteY3" fmla="*/ 10610 h 866682"/>
                      <a:gd name="connsiteX4" fmla="*/ 727098 w 1196834"/>
                      <a:gd name="connsiteY4" fmla="*/ 36330 h 866682"/>
                      <a:gd name="connsiteX5" fmla="*/ 727098 w 1196834"/>
                      <a:gd name="connsiteY5" fmla="*/ 160610 h 866682"/>
                      <a:gd name="connsiteX6" fmla="*/ 36320 w 1196834"/>
                      <a:gd name="connsiteY6" fmla="*/ 160610 h 866682"/>
                      <a:gd name="connsiteX7" fmla="*/ -37 w 1196834"/>
                      <a:gd name="connsiteY7" fmla="*/ 196967 h 866682"/>
                      <a:gd name="connsiteX8" fmla="*/ -37 w 1196834"/>
                      <a:gd name="connsiteY8" fmla="*/ 669605 h 866682"/>
                      <a:gd name="connsiteX9" fmla="*/ 36320 w 1196834"/>
                      <a:gd name="connsiteY9" fmla="*/ 705961 h 866682"/>
                      <a:gd name="connsiteX10" fmla="*/ 727098 w 1196834"/>
                      <a:gd name="connsiteY10" fmla="*/ 705961 h 866682"/>
                      <a:gd name="connsiteX11" fmla="*/ 727098 w 1196834"/>
                      <a:gd name="connsiteY11" fmla="*/ 830241 h 866682"/>
                      <a:gd name="connsiteX12" fmla="*/ 763455 w 1196834"/>
                      <a:gd name="connsiteY12" fmla="*/ 866628 h 866682"/>
                      <a:gd name="connsiteX13" fmla="*/ 789147 w 1196834"/>
                      <a:gd name="connsiteY13" fmla="*/ 855994 h 8666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1196834" h="866682">
                        <a:moveTo>
                          <a:pt x="1186163" y="458978"/>
                        </a:moveTo>
                        <a:cubicBezTo>
                          <a:pt x="1200342" y="444780"/>
                          <a:pt x="1200342" y="421791"/>
                          <a:pt x="1186163" y="407593"/>
                        </a:cubicBezTo>
                        <a:lnTo>
                          <a:pt x="789147" y="10578"/>
                        </a:lnTo>
                        <a:cubicBezTo>
                          <a:pt x="774968" y="-3612"/>
                          <a:pt x="751942" y="-3597"/>
                          <a:pt x="737702" y="10610"/>
                        </a:cubicBezTo>
                        <a:cubicBezTo>
                          <a:pt x="730916" y="17433"/>
                          <a:pt x="727098" y="26686"/>
                          <a:pt x="727098" y="36330"/>
                        </a:cubicBezTo>
                        <a:lnTo>
                          <a:pt x="727098" y="160610"/>
                        </a:lnTo>
                        <a:lnTo>
                          <a:pt x="36320" y="160610"/>
                        </a:lnTo>
                        <a:cubicBezTo>
                          <a:pt x="16263" y="160610"/>
                          <a:pt x="-37" y="176886"/>
                          <a:pt x="-37" y="196967"/>
                        </a:cubicBezTo>
                        <a:lnTo>
                          <a:pt x="-37" y="669605"/>
                        </a:lnTo>
                        <a:cubicBezTo>
                          <a:pt x="-37" y="689686"/>
                          <a:pt x="16263" y="705961"/>
                          <a:pt x="36320" y="705961"/>
                        </a:cubicBezTo>
                        <a:lnTo>
                          <a:pt x="727098" y="705961"/>
                        </a:lnTo>
                        <a:lnTo>
                          <a:pt x="727098" y="830241"/>
                        </a:lnTo>
                        <a:cubicBezTo>
                          <a:pt x="727098" y="850322"/>
                          <a:pt x="743338" y="866610"/>
                          <a:pt x="763455" y="866628"/>
                        </a:cubicBezTo>
                        <a:cubicBezTo>
                          <a:pt x="773089" y="866634"/>
                          <a:pt x="782300" y="862810"/>
                          <a:pt x="789147" y="855994"/>
                        </a:cubicBezTo>
                        <a:close/>
                      </a:path>
                    </a:pathLst>
                  </a:custGeom>
                  <a:solidFill>
                    <a:schemeClr val="tx2">
                      <a:alpha val="15000"/>
                    </a:schemeClr>
                  </a:solidFill>
                  <a:ln w="6055" cap="flat">
                    <a:noFill/>
                    <a:prstDash val="solid"/>
                    <a:miter/>
                  </a:ln>
                </p:spPr>
                <p:txBody>
                  <a:bodyPr lIns="288000" tIns="45720" rIns="667440" bIns="45720" rtlCol="0" anchor="ctr"/>
                  <a:lstStyle/>
                  <a:p>
                    <a:pPr algn="ctr"/>
                    <a:r>
                      <a:rPr lang="zh-CN" altLang="en-US" sz="2000" b="1" dirty="0"/>
                      <a:t>研究结果应用</a:t>
                    </a:r>
                  </a:p>
                </p:txBody>
              </p:sp>
              <p:sp>
                <p:nvSpPr>
                  <p:cNvPr id="16" name="矩形: 圆角 15">
                    <a:extLst>
                      <a:ext uri="{FF2B5EF4-FFF2-40B4-BE49-F238E27FC236}">
                        <a16:creationId xmlns:a16="http://schemas.microsoft.com/office/drawing/2014/main" id="{4656A46A-1F34-42DA-827C-CA4108453938}"/>
                      </a:ext>
                    </a:extLst>
                  </p:cNvPr>
                  <p:cNvSpPr/>
                  <p:nvPr/>
                </p:nvSpPr>
                <p:spPr>
                  <a:xfrm>
                    <a:off x="1128850" y="3022861"/>
                    <a:ext cx="1036500" cy="1036500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>
                      <a:alpha val="80000"/>
                    </a:schemeClr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91440" tIns="45720" rIns="91440" bIns="45720" rtlCol="0" anchor="ctr" anchorCtr="0">
                    <a:noAutofit/>
                  </a:bodyPr>
                  <a:lstStyle/>
                  <a:p>
                    <a:pPr algn="ctr"/>
                    <a:r>
                      <a:rPr kumimoji="1" lang="en-US" altLang="zh-CN" sz="3200" b="1" dirty="0">
                        <a:solidFill>
                          <a:srgbClr val="FFFFFF"/>
                        </a:solidFill>
                      </a:rPr>
                      <a:t>03</a:t>
                    </a:r>
                  </a:p>
                </p:txBody>
              </p:sp>
            </p:grp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id="{DDDCA483-F236-C221-9183-491C199E27E6}"/>
                    </a:ext>
                  </a:extLst>
                </p:cNvPr>
                <p:cNvSpPr/>
                <p:nvPr/>
              </p:nvSpPr>
              <p:spPr>
                <a:xfrm>
                  <a:off x="832961" y="4348399"/>
                  <a:ext cx="2757731" cy="1446499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91440" tIns="45720" rIns="91440" bIns="45720" rtlCol="0" anchor="t" anchorCtr="0">
                  <a:no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</a:rPr>
                    <a:t>关注研究结果的应用前景，将研究成果最大限度地发挥出来。</a:t>
                  </a:r>
                </a:p>
              </p:txBody>
            </p:sp>
          </p:grp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27DE8BF3-FDC8-7792-3904-467C36A376A3}"/>
                </a:ext>
              </a:extLst>
            </p:cNvPr>
            <p:cNvSpPr txBox="1"/>
            <p:nvPr/>
          </p:nvSpPr>
          <p:spPr>
            <a:xfrm>
              <a:off x="3665887" y="1130300"/>
              <a:ext cx="4804233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00000"/>
                </a:lnSpc>
                <a:buSzPct val="25000"/>
              </a:pPr>
              <a:r>
                <a:rPr lang="zh-CN" altLang="en-US" sz="3600" b="1" dirty="0">
                  <a:solidFill>
                    <a:schemeClr val="tx1"/>
                  </a:solidFill>
                </a:rPr>
                <a:t>研究方向探讨</a:t>
              </a:r>
              <a:endParaRPr lang="en-US" altLang="zh-CN" sz="3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5" name="标题 64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未来研究方向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035357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0EFE65CB-87DC-A4CA-C398-0D9304E56415}"/>
              </a:ext>
            </a:extLst>
          </p:cNvPr>
          <p:cNvGrpSpPr/>
          <p:nvPr/>
        </p:nvGrpSpPr>
        <p:grpSpPr>
          <a:xfrm>
            <a:off x="660400" y="1464129"/>
            <a:ext cx="10871200" cy="4073584"/>
            <a:chOff x="660400" y="1464129"/>
            <a:chExt cx="10871200" cy="4073584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36E4ACC2-F603-6722-3BBD-FA9282D3FF82}"/>
                </a:ext>
              </a:extLst>
            </p:cNvPr>
            <p:cNvGrpSpPr/>
            <p:nvPr/>
          </p:nvGrpSpPr>
          <p:grpSpPr>
            <a:xfrm>
              <a:off x="660400" y="1464129"/>
              <a:ext cx="10871200" cy="2298700"/>
              <a:chOff x="660400" y="1028700"/>
              <a:chExt cx="10871200" cy="2298700"/>
            </a:xfrm>
          </p:grpSpPr>
          <p:sp>
            <p:nvSpPr>
              <p:cNvPr id="84" name="矩形: 圆角 83">
                <a:extLst>
                  <a:ext uri="{FF2B5EF4-FFF2-40B4-BE49-F238E27FC236}">
                    <a16:creationId xmlns:a16="http://schemas.microsoft.com/office/drawing/2014/main" id="{A507CBEE-92DD-0A38-C52F-A7F552D9A3F5}"/>
                  </a:ext>
                </a:extLst>
              </p:cNvPr>
              <p:cNvSpPr/>
              <p:nvPr/>
            </p:nvSpPr>
            <p:spPr>
              <a:xfrm flipH="1">
                <a:off x="4191000" y="1028700"/>
                <a:ext cx="7340600" cy="2298700"/>
              </a:xfrm>
              <a:prstGeom prst="roundRect">
                <a:avLst>
                  <a:gd name="adj" fmla="val 6564"/>
                </a:avLst>
              </a:prstGeom>
              <a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 t="-28818" b="-6414"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sz="4000" b="1"/>
              </a:p>
            </p:txBody>
          </p:sp>
          <p:sp>
            <p:nvSpPr>
              <p:cNvPr id="85" name="文本框 84">
                <a:extLst>
                  <a:ext uri="{FF2B5EF4-FFF2-40B4-BE49-F238E27FC236}">
                    <a16:creationId xmlns:a16="http://schemas.microsoft.com/office/drawing/2014/main" id="{BB2CD679-B2E0-6154-583A-A7692D99BB13}"/>
                  </a:ext>
                </a:extLst>
              </p:cNvPr>
              <p:cNvSpPr txBox="1"/>
              <p:nvPr/>
            </p:nvSpPr>
            <p:spPr>
              <a:xfrm>
                <a:off x="660400" y="1028700"/>
                <a:ext cx="32258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0000"/>
                  </a:lnSpc>
                  <a:buSzPct val="25000"/>
                </a:pPr>
                <a:r>
                  <a:rPr lang="zh-CN" altLang="en-US" sz="3600" b="1" dirty="0">
                    <a:solidFill>
                      <a:schemeClr val="tx1"/>
                    </a:solidFill>
                  </a:rPr>
                  <a:t>未来研究建议</a:t>
                </a:r>
                <a:endParaRPr lang="en-US" altLang="zh-CN" sz="4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FE0CD633-AC67-252B-DB2E-275BBE5E5CDF}"/>
                </a:ext>
              </a:extLst>
            </p:cNvPr>
            <p:cNvGrpSpPr/>
            <p:nvPr/>
          </p:nvGrpSpPr>
          <p:grpSpPr>
            <a:xfrm>
              <a:off x="660400" y="4664016"/>
              <a:ext cx="3187067" cy="873697"/>
              <a:chOff x="660400" y="4520174"/>
              <a:chExt cx="3187067" cy="873697"/>
            </a:xfrm>
          </p:grpSpPr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6A1832B9-3034-BF8F-BEF3-1BF8C9BEA23C}"/>
                  </a:ext>
                </a:extLst>
              </p:cNvPr>
              <p:cNvSpPr/>
              <p:nvPr/>
            </p:nvSpPr>
            <p:spPr>
              <a:xfrm>
                <a:off x="660400" y="4520174"/>
                <a:ext cx="3187067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研究方法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矩形 82">
                <a:extLst>
                  <a:ext uri="{FF2B5EF4-FFF2-40B4-BE49-F238E27FC236}">
                    <a16:creationId xmlns:a16="http://schemas.microsoft.com/office/drawing/2014/main" id="{DBAD4B14-48D0-5A76-3318-0DEC48EFD7D7}"/>
                  </a:ext>
                </a:extLst>
              </p:cNvPr>
              <p:cNvSpPr/>
              <p:nvPr/>
            </p:nvSpPr>
            <p:spPr>
              <a:xfrm>
                <a:off x="660400" y="5016845"/>
                <a:ext cx="3187067" cy="3770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/>
                    </a:solidFill>
                  </a:rPr>
                  <a:t>提高研究方法的可靠性和有效性</a:t>
                </a: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D6AD6250-B76C-D780-317E-04B561DE0FEB}"/>
                </a:ext>
              </a:extLst>
            </p:cNvPr>
            <p:cNvGrpSpPr/>
            <p:nvPr/>
          </p:nvGrpSpPr>
          <p:grpSpPr>
            <a:xfrm>
              <a:off x="4496116" y="4664016"/>
              <a:ext cx="3187067" cy="873697"/>
              <a:chOff x="4496116" y="4520174"/>
              <a:chExt cx="3187067" cy="873697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BED2B487-C0CC-1A51-1055-7E67A4595148}"/>
                  </a:ext>
                </a:extLst>
              </p:cNvPr>
              <p:cNvSpPr/>
              <p:nvPr/>
            </p:nvSpPr>
            <p:spPr>
              <a:xfrm>
                <a:off x="4496116" y="4520174"/>
                <a:ext cx="3187067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数据采集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矩形 80">
                <a:extLst>
                  <a:ext uri="{FF2B5EF4-FFF2-40B4-BE49-F238E27FC236}">
                    <a16:creationId xmlns:a16="http://schemas.microsoft.com/office/drawing/2014/main" id="{8C0FE3C1-5095-EB68-1098-76AFB4C27977}"/>
                  </a:ext>
                </a:extLst>
              </p:cNvPr>
              <p:cNvSpPr/>
              <p:nvPr/>
            </p:nvSpPr>
            <p:spPr>
              <a:xfrm>
                <a:off x="4496116" y="5016845"/>
                <a:ext cx="3187067" cy="3770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/>
                    </a:solidFill>
                  </a:rPr>
                  <a:t>加强数据采集和分析技术</a:t>
                </a: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AF75C23E-8C84-76BC-2F9E-547DF1980734}"/>
                </a:ext>
              </a:extLst>
            </p:cNvPr>
            <p:cNvGrpSpPr/>
            <p:nvPr/>
          </p:nvGrpSpPr>
          <p:grpSpPr>
            <a:xfrm>
              <a:off x="8331833" y="4664016"/>
              <a:ext cx="3187067" cy="873697"/>
              <a:chOff x="8331833" y="4520174"/>
              <a:chExt cx="3187067" cy="873697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id="{C9F92382-B1C2-47AA-72BD-86F3B92852A6}"/>
                  </a:ext>
                </a:extLst>
              </p:cNvPr>
              <p:cNvSpPr/>
              <p:nvPr/>
            </p:nvSpPr>
            <p:spPr>
              <a:xfrm>
                <a:off x="8331833" y="4520174"/>
                <a:ext cx="3187067" cy="46166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探讨结合领域</a:t>
                </a:r>
              </a:p>
            </p:txBody>
          </p:sp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09A95959-69D0-06A7-5499-BCA42E6F9C8A}"/>
                  </a:ext>
                </a:extLst>
              </p:cNvPr>
              <p:cNvSpPr/>
              <p:nvPr/>
            </p:nvSpPr>
            <p:spPr>
              <a:xfrm>
                <a:off x="8331833" y="5016845"/>
                <a:ext cx="3187067" cy="3770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kumimoji="1" lang="zh-CN" altLang="en-US" sz="1400" dirty="0">
                    <a:solidFill>
                      <a:schemeClr val="tx1"/>
                    </a:solidFill>
                  </a:rPr>
                  <a:t>探讨本研究领域与其他领域的结合</a:t>
                </a:r>
              </a:p>
            </p:txBody>
          </p:sp>
        </p:grpSp>
      </p:grpSp>
      <p:sp>
        <p:nvSpPr>
          <p:cNvPr id="93" name="标题 92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启示与建议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700418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占位符 7">
            <a:extLst>
              <a:ext uri="{FF2B5EF4-FFF2-40B4-BE49-F238E27FC236}">
                <a16:creationId xmlns:a16="http://schemas.microsoft.com/office/drawing/2014/main" id="{3A91A8F6-7E6F-F7E7-266F-5D493D8F9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lvl="0"/>
            <a:r>
              <a:rPr lang="en-US" altLang="zh-CN"/>
              <a:t>06</a:t>
            </a:r>
            <a:endParaRPr lang="en-US" dirty="0"/>
          </a:p>
        </p:txBody>
      </p:sp>
      <p:sp>
        <p:nvSpPr>
          <p:cNvPr id="18" name="文本占位符 17">
            <a:extLst>
              <a:ext uri="{FF2B5EF4-FFF2-40B4-BE49-F238E27FC236}">
                <a16:creationId xmlns:a16="http://schemas.microsoft.com/office/drawing/2014/main" id="{0A7E0969-798D-D80E-741A-8C49221B33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lvl="0"/>
            <a:r>
              <a:rPr lang="zh-CN" altLang="en-US"/>
              <a:t>未来研究方向和策略建议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1F26C4-592C-CEEA-3C5D-8EF0724C6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未来研究展望和建议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41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AE816061-B6F0-9D9A-DA4C-2F15F3CE1E4E}"/>
              </a:ext>
            </a:extLst>
          </p:cNvPr>
          <p:cNvGrpSpPr/>
          <p:nvPr/>
        </p:nvGrpSpPr>
        <p:grpSpPr>
          <a:xfrm>
            <a:off x="-1" y="0"/>
            <a:ext cx="11518901" cy="6858000"/>
            <a:chOff x="-1" y="0"/>
            <a:chExt cx="11518901" cy="6858000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2922432-4339-8577-51A0-606EE41F1F55}"/>
                </a:ext>
              </a:extLst>
            </p:cNvPr>
            <p:cNvSpPr/>
            <p:nvPr/>
          </p:nvSpPr>
          <p:spPr>
            <a:xfrm>
              <a:off x="-1" y="0"/>
              <a:ext cx="5254171" cy="6858000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31830" r="-45638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b="1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5535C1DC-E139-4E44-67E2-2B98BCACC700}"/>
                </a:ext>
              </a:extLst>
            </p:cNvPr>
            <p:cNvGrpSpPr/>
            <p:nvPr/>
          </p:nvGrpSpPr>
          <p:grpSpPr>
            <a:xfrm>
              <a:off x="5815412" y="1130300"/>
              <a:ext cx="5703488" cy="4689270"/>
              <a:chOff x="5815412" y="1130300"/>
              <a:chExt cx="5703488" cy="4689270"/>
            </a:xfrm>
          </p:grpSpPr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B9581538-761D-A880-0B37-EA33D57943F6}"/>
                  </a:ext>
                </a:extLst>
              </p:cNvPr>
              <p:cNvGrpSpPr/>
              <p:nvPr/>
            </p:nvGrpSpPr>
            <p:grpSpPr>
              <a:xfrm>
                <a:off x="5815412" y="2259684"/>
                <a:ext cx="5703488" cy="830997"/>
                <a:chOff x="5815412" y="2259684"/>
                <a:chExt cx="5703488" cy="830997"/>
              </a:xfrm>
            </p:grpSpPr>
            <p:sp>
              <p:nvSpPr>
                <p:cNvPr id="20" name="文本框 19">
                  <a:extLst>
                    <a:ext uri="{FF2B5EF4-FFF2-40B4-BE49-F238E27FC236}">
                      <a16:creationId xmlns:a16="http://schemas.microsoft.com/office/drawing/2014/main" id="{6D197858-9A33-62C3-98A9-10795887BAE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08826" y="2651340"/>
                  <a:ext cx="4710074" cy="3770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介绍导师为本次毕业论文提供的专业建议和理论指导。</a:t>
                  </a:r>
                  <a:endParaRPr kumimoji="1" lang="en-US" altLang="zh-CN" sz="1400" dirty="0">
                    <a:solidFill>
                      <a:schemeClr val="tx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文本框 20">
                  <a:extLst>
                    <a:ext uri="{FF2B5EF4-FFF2-40B4-BE49-F238E27FC236}">
                      <a16:creationId xmlns:a16="http://schemas.microsoft.com/office/drawing/2014/main" id="{7D3F278F-57A7-93F6-078F-425CB5C988D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08826" y="2282008"/>
                  <a:ext cx="1415772" cy="461665"/>
                </a:xfrm>
                <a:prstGeom prst="rect">
                  <a:avLst/>
                </a:prstGeom>
                <a:noFill/>
                <a:effectLst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>
                    <a:defRPr sz="2400" b="1" i="0">
                      <a:gradFill>
                        <a:gsLst>
                          <a:gs pos="0">
                            <a:schemeClr val="accent1">
                              <a:lumMod val="60000"/>
                              <a:lumOff val="40000"/>
                            </a:schemeClr>
                          </a:gs>
                          <a:gs pos="60000">
                            <a:schemeClr val="accent1"/>
                          </a:gs>
                        </a:gsLst>
                        <a:lin ang="2700000" scaled="0"/>
                      </a:gradFill>
                      <a:effectLst>
                        <a:outerShdw blurRad="76200" dist="50800" dir="5400000" algn="ctr" rotWithShape="0">
                          <a:schemeClr val="accent1">
                            <a:alpha val="20000"/>
                          </a:schemeClr>
                        </a:outerShdw>
                      </a:effectLst>
                    </a:defRPr>
                  </a:lvl1pPr>
                </a:lstStyle>
                <a:p>
                  <a:r>
                    <a:rPr lang="zh-CN" altLang="en-US" dirty="0">
                      <a:solidFill>
                        <a:schemeClr val="accent2"/>
                      </a:solidFill>
                      <a:effectLst/>
                    </a:rPr>
                    <a:t>指导学习</a:t>
                  </a:r>
                </a:p>
              </p:txBody>
            </p:sp>
            <p:sp>
              <p:nvSpPr>
                <p:cNvPr id="22" name="文本框 21">
                  <a:extLst>
                    <a:ext uri="{FF2B5EF4-FFF2-40B4-BE49-F238E27FC236}">
                      <a16:creationId xmlns:a16="http://schemas.microsoft.com/office/drawing/2014/main" id="{E62E5B74-05C6-4EF8-3F20-41599C014DC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815412" y="2259684"/>
                  <a:ext cx="870751" cy="830997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ctr" anchorCtr="0">
                  <a:spAutoFit/>
                </a:bodyPr>
                <a:lstStyle/>
                <a:p>
                  <a:r>
                    <a:rPr kumimoji="1" lang="en-US" altLang="zh-CN" sz="4800" b="1" dirty="0">
                      <a:solidFill>
                        <a:schemeClr val="accent2"/>
                      </a:solidFill>
                      <a:latin typeface="+mj-lt"/>
                      <a:ea typeface="+mj-ea"/>
                      <a:sym typeface="Arial" panose="020B0604020202020204" pitchFamily="34" charset="0"/>
                    </a:rPr>
                    <a:t>01</a:t>
                  </a:r>
                  <a:endParaRPr kumimoji="1" lang="zh-CN" altLang="en-US" sz="4800" b="1" dirty="0">
                    <a:solidFill>
                      <a:schemeClr val="accent2"/>
                    </a:solidFill>
                    <a:latin typeface="+mj-lt"/>
                    <a:ea typeface="+mj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F43B7C7-D412-B7AF-7F65-8C5C4A7C8668}"/>
                  </a:ext>
                </a:extLst>
              </p:cNvPr>
              <p:cNvGrpSpPr/>
              <p:nvPr/>
            </p:nvGrpSpPr>
            <p:grpSpPr>
              <a:xfrm>
                <a:off x="5815412" y="3619848"/>
                <a:ext cx="5703488" cy="830997"/>
                <a:chOff x="5815412" y="3640146"/>
                <a:chExt cx="5703488" cy="830997"/>
              </a:xfrm>
            </p:grpSpPr>
            <p:sp>
              <p:nvSpPr>
                <p:cNvPr id="17" name="文本框 16">
                  <a:extLst>
                    <a:ext uri="{FF2B5EF4-FFF2-40B4-BE49-F238E27FC236}">
                      <a16:creationId xmlns:a16="http://schemas.microsoft.com/office/drawing/2014/main" id="{1FD9BE55-1B81-BD54-8F9A-3790AA493A7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08826" y="4044686"/>
                  <a:ext cx="4710074" cy="3770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介绍导师为本次毕业论文提供的实验支持和帮助。</a:t>
                  </a:r>
                </a:p>
              </p:txBody>
            </p:sp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AC4F3342-6703-E6D8-A4DC-AA464F086C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08826" y="3675354"/>
                  <a:ext cx="2031325" cy="461665"/>
                </a:xfrm>
                <a:prstGeom prst="rect">
                  <a:avLst/>
                </a:prstGeom>
                <a:noFill/>
                <a:effectLst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>
                    <a:defRPr sz="2400" b="1" i="0">
                      <a:gradFill>
                        <a:gsLst>
                          <a:gs pos="0">
                            <a:schemeClr val="accent2">
                              <a:lumMod val="60000"/>
                              <a:lumOff val="40000"/>
                            </a:schemeClr>
                          </a:gs>
                          <a:gs pos="60000">
                            <a:schemeClr val="accent2"/>
                          </a:gs>
                        </a:gsLst>
                        <a:lin ang="2700000" scaled="0"/>
                      </a:gradFill>
                      <a:effectLst>
                        <a:outerShdw blurRad="76200" dist="50800" dir="5400000" algn="ctr" rotWithShape="0">
                          <a:schemeClr val="accent2">
                            <a:alpha val="20000"/>
                          </a:schemeClr>
                        </a:outerShdw>
                      </a:effectLst>
                    </a:defRPr>
                  </a:lvl1pPr>
                </a:lstStyle>
                <a:p>
                  <a:r>
                    <a:rPr lang="zh-CN" altLang="en-US" dirty="0">
                      <a:solidFill>
                        <a:schemeClr val="accent2"/>
                      </a:solidFill>
                      <a:effectLst/>
                    </a:rPr>
                    <a:t>提供实验支持</a:t>
                  </a:r>
                  <a:endParaRPr lang="en-US" altLang="zh-CN" dirty="0">
                    <a:solidFill>
                      <a:schemeClr val="accent2"/>
                    </a:solidFill>
                    <a:effectLst/>
                  </a:endParaRPr>
                </a:p>
              </p:txBody>
            </p:sp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10D6E242-1F47-B5D2-90A6-D81EE85F4C4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815412" y="3640146"/>
                  <a:ext cx="870751" cy="830997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ctr" anchorCtr="0">
                  <a:spAutoFit/>
                </a:bodyPr>
                <a:lstStyle/>
                <a:p>
                  <a:r>
                    <a:rPr kumimoji="1" lang="en-US" altLang="zh-CN" sz="4800" b="1" dirty="0">
                      <a:solidFill>
                        <a:schemeClr val="accent2"/>
                      </a:solidFill>
                      <a:latin typeface="+mj-lt"/>
                      <a:ea typeface="+mj-ea"/>
                      <a:sym typeface="Arial" panose="020B0604020202020204" pitchFamily="34" charset="0"/>
                    </a:rPr>
                    <a:t>02</a:t>
                  </a:r>
                  <a:endParaRPr kumimoji="1" lang="zh-CN" altLang="en-US" sz="4800" b="1" dirty="0">
                    <a:solidFill>
                      <a:schemeClr val="accent2"/>
                    </a:solidFill>
                    <a:latin typeface="+mj-lt"/>
                    <a:ea typeface="+mj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id="{B50A658F-4A60-081E-7648-6E923E790304}"/>
                  </a:ext>
                </a:extLst>
              </p:cNvPr>
              <p:cNvGrpSpPr/>
              <p:nvPr/>
            </p:nvGrpSpPr>
            <p:grpSpPr>
              <a:xfrm>
                <a:off x="5815412" y="4980012"/>
                <a:ext cx="5703488" cy="839558"/>
                <a:chOff x="5815412" y="4980012"/>
                <a:chExt cx="5703488" cy="839558"/>
              </a:xfrm>
            </p:grpSpPr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1DB363BF-802D-EDC3-4BDD-0B79137C70E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08826" y="5349344"/>
                  <a:ext cx="4710074" cy="3770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kumimoji="1" lang="zh-CN" altLang="en-US" sz="1400" dirty="0">
                      <a:solidFill>
                        <a:schemeClr val="tx1"/>
                      </a:solidFill>
                      <a:cs typeface="+mn-ea"/>
                      <a:sym typeface="+mn-lt"/>
                    </a:rPr>
                    <a:t>介绍导师为本次毕业论文提供的启发研究思路和帮助。</a:t>
                  </a:r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FF21D82A-10A6-97D2-E601-C9D433C41C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6808826" y="4980012"/>
                  <a:ext cx="2031325" cy="461665"/>
                </a:xfrm>
                <a:prstGeom prst="rect">
                  <a:avLst/>
                </a:prstGeom>
                <a:noFill/>
                <a:effectLst/>
              </p:spPr>
              <p:txBody>
                <a:bodyPr wrap="none" rtlCol="0">
                  <a:spAutoFit/>
                </a:bodyPr>
                <a:lstStyle>
                  <a:defPPr>
                    <a:defRPr lang="zh-CN"/>
                  </a:defPPr>
                  <a:lvl1pPr>
                    <a:defRPr sz="2400" b="1" i="0">
                      <a:gradFill>
                        <a:gsLst>
                          <a:gs pos="0">
                            <a:schemeClr val="accent3">
                              <a:lumMod val="60000"/>
                              <a:lumOff val="40000"/>
                            </a:schemeClr>
                          </a:gs>
                          <a:gs pos="60000">
                            <a:schemeClr val="accent3"/>
                          </a:gs>
                        </a:gsLst>
                        <a:lin ang="2700000" scaled="0"/>
                      </a:gradFill>
                      <a:effectLst>
                        <a:outerShdw blurRad="76200" dist="50800" dir="5400000" algn="ctr" rotWithShape="0">
                          <a:schemeClr val="accent3">
                            <a:alpha val="20000"/>
                          </a:schemeClr>
                        </a:outerShdw>
                      </a:effectLst>
                    </a:defRPr>
                  </a:lvl1pPr>
                </a:lstStyle>
                <a:p>
                  <a:r>
                    <a:rPr lang="zh-CN" altLang="en-US" dirty="0">
                      <a:solidFill>
                        <a:schemeClr val="accent2"/>
                      </a:solidFill>
                      <a:effectLst/>
                    </a:rPr>
                    <a:t>启发研究思路</a:t>
                  </a:r>
                </a:p>
              </p:txBody>
            </p:sp>
            <p:sp>
              <p:nvSpPr>
                <p:cNvPr id="16" name="文本框 15">
                  <a:extLst>
                    <a:ext uri="{FF2B5EF4-FFF2-40B4-BE49-F238E27FC236}">
                      <a16:creationId xmlns:a16="http://schemas.microsoft.com/office/drawing/2014/main" id="{5FD73460-93C9-23A2-D0F8-BC9EB65F451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815412" y="4988573"/>
                  <a:ext cx="870751" cy="830997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 anchor="ctr" anchorCtr="0">
                  <a:spAutoFit/>
                </a:bodyPr>
                <a:lstStyle/>
                <a:p>
                  <a:r>
                    <a:rPr kumimoji="1" lang="en-US" altLang="zh-CN" sz="4800" b="1" dirty="0">
                      <a:solidFill>
                        <a:schemeClr val="accent2"/>
                      </a:solidFill>
                      <a:latin typeface="+mj-lt"/>
                      <a:ea typeface="+mj-ea"/>
                      <a:sym typeface="Arial" panose="020B0604020202020204" pitchFamily="34" charset="0"/>
                    </a:rPr>
                    <a:t>03</a:t>
                  </a:r>
                  <a:endParaRPr kumimoji="1" lang="zh-CN" altLang="en-US" sz="4800" b="1" dirty="0">
                    <a:solidFill>
                      <a:schemeClr val="accent2"/>
                    </a:solidFill>
                    <a:latin typeface="+mj-lt"/>
                    <a:ea typeface="+mj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15488357-A231-F941-DF6A-EA8A518C8A5D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815412" y="1130300"/>
                <a:ext cx="5703488" cy="64633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zh-CN" altLang="en-US" sz="3600" b="1" dirty="0">
                    <a:solidFill>
                      <a:schemeClr val="tx1"/>
                    </a:solidFill>
                  </a:rPr>
                  <a:t>指导与帮助</a:t>
                </a:r>
                <a:endParaRPr lang="en-US" altLang="zh-CN" sz="36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33" name="标题 32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导师致谢</a:t>
            </a:r>
            <a:endParaRPr lang="en-US" altLang="en-US" dirty="0">
              <a:solidFill>
                <a:schemeClr val="bg1"/>
              </a:solidFill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35172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E46B2115-EBCB-35CF-489A-954A16F491F7}"/>
              </a:ext>
            </a:extLst>
          </p:cNvPr>
          <p:cNvGrpSpPr/>
          <p:nvPr/>
        </p:nvGrpSpPr>
        <p:grpSpPr>
          <a:xfrm>
            <a:off x="660400" y="0"/>
            <a:ext cx="11531599" cy="6857999"/>
            <a:chOff x="660400" y="0"/>
            <a:chExt cx="11531599" cy="6857999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845D35B6-6A7E-2330-0EFC-1AF31B5495FB}"/>
                </a:ext>
              </a:extLst>
            </p:cNvPr>
            <p:cNvSpPr txBox="1"/>
            <p:nvPr/>
          </p:nvSpPr>
          <p:spPr>
            <a:xfrm>
              <a:off x="660400" y="1294427"/>
              <a:ext cx="485477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ctr" anchorCtr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zh-CN" altLang="en-US" sz="3600" b="1" dirty="0">
                  <a:solidFill>
                    <a:schemeClr val="tx1"/>
                  </a:solidFill>
                </a:rPr>
                <a:t>感谢参与</a:t>
              </a:r>
              <a:endParaRPr lang="en-US" altLang="zh-CN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流程图: 延期 16">
              <a:extLst>
                <a:ext uri="{FF2B5EF4-FFF2-40B4-BE49-F238E27FC236}">
                  <a16:creationId xmlns:a16="http://schemas.microsoft.com/office/drawing/2014/main" id="{EB060C9C-4F14-368C-C976-EF95EFAF9E18}"/>
                </a:ext>
              </a:extLst>
            </p:cNvPr>
            <p:cNvSpPr/>
            <p:nvPr/>
          </p:nvSpPr>
          <p:spPr>
            <a:xfrm flipH="1">
              <a:off x="6444343" y="0"/>
              <a:ext cx="5747656" cy="6857999"/>
            </a:xfrm>
            <a:prstGeom prst="flowChartDelay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65960" t="-539" r="1158" b="-865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1C3FF232-B9D9-39E2-E712-A4E7CE1E440E}"/>
                </a:ext>
              </a:extLst>
            </p:cNvPr>
            <p:cNvGrpSpPr/>
            <p:nvPr/>
          </p:nvGrpSpPr>
          <p:grpSpPr>
            <a:xfrm>
              <a:off x="840700" y="2453597"/>
              <a:ext cx="4739788" cy="869456"/>
              <a:chOff x="840700" y="2226362"/>
              <a:chExt cx="4739788" cy="869456"/>
            </a:xfrm>
          </p:grpSpPr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9DB7E891-324F-47B2-78D2-9E6114FA8866}"/>
                  </a:ext>
                </a:extLst>
              </p:cNvPr>
              <p:cNvSpPr/>
              <p:nvPr/>
            </p:nvSpPr>
            <p:spPr>
              <a:xfrm>
                <a:off x="1426245" y="2718792"/>
                <a:ext cx="4154243" cy="3770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/>
                    </a:solidFill>
                  </a:rPr>
                  <a:t>感谢同学们的数据收集和处理工作</a:t>
                </a:r>
              </a:p>
            </p:txBody>
          </p:sp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ACD7F17C-A763-920D-A249-8D00AC01D3F0}"/>
                  </a:ext>
                </a:extLst>
              </p:cNvPr>
              <p:cNvSpPr txBox="1"/>
              <p:nvPr/>
            </p:nvSpPr>
            <p:spPr>
              <a:xfrm>
                <a:off x="1426245" y="2226362"/>
                <a:ext cx="4154238" cy="46166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2400" b="1" dirty="0"/>
                  <a:t>数据收集处理</a:t>
                </a:r>
              </a:p>
            </p:txBody>
          </p:sp>
          <p:sp>
            <p:nvSpPr>
              <p:cNvPr id="94" name="文本框 93">
                <a:extLst>
                  <a:ext uri="{FF2B5EF4-FFF2-40B4-BE49-F238E27FC236}">
                    <a16:creationId xmlns:a16="http://schemas.microsoft.com/office/drawing/2014/main" id="{13C464C4-B948-8CC0-5912-2CA38F3856E5}"/>
                  </a:ext>
                </a:extLst>
              </p:cNvPr>
              <p:cNvSpPr txBox="1"/>
              <p:nvPr/>
            </p:nvSpPr>
            <p:spPr>
              <a:xfrm>
                <a:off x="840700" y="2304557"/>
                <a:ext cx="411657" cy="411657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alpha val="80000"/>
                </a:schemeClr>
              </a:solidFill>
            </p:spPr>
            <p:txBody>
              <a:bodyPr wrap="non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en-US" altLang="zh-CN" dirty="0">
                    <a:solidFill>
                      <a:srgbClr val="FFFFFF"/>
                    </a:solidFill>
                  </a:rPr>
                  <a:t>01</a:t>
                </a:r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8E7E401E-7918-C5FF-07C6-F01D28590A08}"/>
                </a:ext>
              </a:extLst>
            </p:cNvPr>
            <p:cNvGrpSpPr/>
            <p:nvPr/>
          </p:nvGrpSpPr>
          <p:grpSpPr>
            <a:xfrm>
              <a:off x="852836" y="3765735"/>
              <a:ext cx="4727652" cy="869456"/>
              <a:chOff x="852836" y="3623193"/>
              <a:chExt cx="4727652" cy="869456"/>
            </a:xfrm>
          </p:grpSpPr>
          <p:sp>
            <p:nvSpPr>
              <p:cNvPr id="82" name="矩形 81">
                <a:extLst>
                  <a:ext uri="{FF2B5EF4-FFF2-40B4-BE49-F238E27FC236}">
                    <a16:creationId xmlns:a16="http://schemas.microsoft.com/office/drawing/2014/main" id="{CF22AC97-B643-C4B9-A1CC-9DCA497CCF89}"/>
                  </a:ext>
                </a:extLst>
              </p:cNvPr>
              <p:cNvSpPr/>
              <p:nvPr/>
            </p:nvSpPr>
            <p:spPr>
              <a:xfrm>
                <a:off x="1426245" y="4115623"/>
                <a:ext cx="4154243" cy="3770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/>
                    </a:solidFill>
                  </a:rPr>
                  <a:t>感谢同学们的论文格式编辑</a:t>
                </a:r>
              </a:p>
            </p:txBody>
          </p:sp>
          <p:sp>
            <p:nvSpPr>
              <p:cNvPr id="83" name="文本框 82">
                <a:extLst>
                  <a:ext uri="{FF2B5EF4-FFF2-40B4-BE49-F238E27FC236}">
                    <a16:creationId xmlns:a16="http://schemas.microsoft.com/office/drawing/2014/main" id="{8A9B502A-AADE-C2D7-AF3E-F68AB75FD305}"/>
                  </a:ext>
                </a:extLst>
              </p:cNvPr>
              <p:cNvSpPr txBox="1"/>
              <p:nvPr/>
            </p:nvSpPr>
            <p:spPr>
              <a:xfrm>
                <a:off x="1426245" y="3623193"/>
                <a:ext cx="4154238" cy="46166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2400" b="1" dirty="0"/>
                  <a:t>论文格式编辑</a:t>
                </a:r>
              </a:p>
            </p:txBody>
          </p:sp>
          <p:sp>
            <p:nvSpPr>
              <p:cNvPr id="84" name="文本框 83">
                <a:extLst>
                  <a:ext uri="{FF2B5EF4-FFF2-40B4-BE49-F238E27FC236}">
                    <a16:creationId xmlns:a16="http://schemas.microsoft.com/office/drawing/2014/main" id="{BD5A7BA1-08A5-44C2-4933-203CF7C9C24B}"/>
                  </a:ext>
                </a:extLst>
              </p:cNvPr>
              <p:cNvSpPr txBox="1"/>
              <p:nvPr/>
            </p:nvSpPr>
            <p:spPr>
              <a:xfrm>
                <a:off x="852836" y="3715106"/>
                <a:ext cx="411657" cy="411657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</p:spPr>
            <p:txBody>
              <a:bodyPr wrap="non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en-US" altLang="zh-CN" dirty="0">
                    <a:solidFill>
                      <a:srgbClr val="FFFFFF"/>
                    </a:solidFill>
                  </a:rPr>
                  <a:t>02</a:t>
                </a:r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3BFCAA09-4049-8E8D-9952-D501310CA789}"/>
                </a:ext>
              </a:extLst>
            </p:cNvPr>
            <p:cNvGrpSpPr/>
            <p:nvPr/>
          </p:nvGrpSpPr>
          <p:grpSpPr>
            <a:xfrm>
              <a:off x="852836" y="5077872"/>
              <a:ext cx="4727652" cy="869456"/>
              <a:chOff x="852836" y="5019815"/>
              <a:chExt cx="4727652" cy="869456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DF6584AE-5BED-586E-CACE-A0CA98FA2AF0}"/>
                  </a:ext>
                </a:extLst>
              </p:cNvPr>
              <p:cNvSpPr/>
              <p:nvPr/>
            </p:nvSpPr>
            <p:spPr>
              <a:xfrm>
                <a:off x="1426245" y="5512245"/>
                <a:ext cx="4154243" cy="37702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tx1"/>
                    </a:solidFill>
                  </a:rPr>
                  <a:t>感谢同学们的技术支持协助</a:t>
                </a:r>
                <a:endParaRPr lang="en-US" altLang="zh-CN" sz="1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603F3A26-CD13-A2FC-AD05-59A3858FDE77}"/>
                  </a:ext>
                </a:extLst>
              </p:cNvPr>
              <p:cNvSpPr txBox="1"/>
              <p:nvPr/>
            </p:nvSpPr>
            <p:spPr>
              <a:xfrm>
                <a:off x="1426245" y="5019815"/>
                <a:ext cx="4154238" cy="46166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2400" b="1" dirty="0"/>
                  <a:t>技术支持协助</a:t>
                </a:r>
                <a:endParaRPr kumimoji="1" lang="en-US" altLang="zh-CN" sz="2400" b="1" dirty="0"/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id="{20AFD64D-6A65-537D-927E-01DFA6603096}"/>
                  </a:ext>
                </a:extLst>
              </p:cNvPr>
              <p:cNvSpPr txBox="1"/>
              <p:nvPr/>
            </p:nvSpPr>
            <p:spPr>
              <a:xfrm>
                <a:off x="852836" y="5111728"/>
                <a:ext cx="411657" cy="411657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alpha val="80000"/>
                </a:schemeClr>
              </a:solidFill>
            </p:spPr>
            <p:txBody>
              <a:bodyPr wrap="none" lIns="91440" tIns="45720" rIns="91440" bIns="45720" rtlCol="0" anchor="ctr" anchorCtr="0">
                <a:noAutofit/>
              </a:bodyPr>
              <a:lstStyle/>
              <a:p>
                <a:pPr algn="ctr"/>
                <a:r>
                  <a:rPr kumimoji="1" lang="en-US" altLang="zh-CN" dirty="0">
                    <a:solidFill>
                      <a:srgbClr val="FFFFFF"/>
                    </a:solidFill>
                  </a:rPr>
                  <a:t>03</a:t>
                </a:r>
                <a:endParaRPr kumimoji="1" lang="zh-CN" altLang="en-US" dirty="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93" name="标题 92">
            <a:extLst>
              <a:ext uri="{FF2B5EF4-FFF2-40B4-BE49-F238E27FC236}">
                <a16:creationId xmlns:a16="http://schemas.microsoft.com/office/drawing/2014/main" id="{6A72C740-92A7-DF9A-9BAF-9DC352215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同学与合作者感谢</a:t>
            </a:r>
            <a:endParaRPr 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8700418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0">
            <a:extLst>
              <a:ext uri="{FF2B5EF4-FFF2-40B4-BE49-F238E27FC236}">
                <a16:creationId xmlns:a16="http://schemas.microsoft.com/office/drawing/2014/main" id="{E523AE3A-90CD-36F0-19FE-DA190B2D9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zh-CN" altLang="en-US" dirty="0"/>
              <a:t>谢谢观看！</a:t>
            </a:r>
            <a:endParaRPr lang="en-US" dirty="0"/>
          </a:p>
        </p:txBody>
      </p:sp>
      <p:sp>
        <p:nvSpPr>
          <p:cNvPr id="2" name="文本占位符 20">
            <a:extLst>
              <a:ext uri="{FF2B5EF4-FFF2-40B4-BE49-F238E27FC236}">
                <a16:creationId xmlns:a16="http://schemas.microsoft.com/office/drawing/2014/main" id="{F1E7CEE8-B7D3-1A75-41E2-C3AA70465DD6}"/>
              </a:ext>
            </a:extLst>
          </p:cNvPr>
          <p:cNvSpPr txBox="1">
            <a:spLocks/>
          </p:cNvSpPr>
          <p:nvPr/>
        </p:nvSpPr>
        <p:spPr>
          <a:xfrm>
            <a:off x="8903369" y="858730"/>
            <a:ext cx="2611644" cy="428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400" b="1" dirty="0"/>
              <a:t>现代教育技术与信息中心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4554022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e67b4203-5b32-8d30-bc6b-9f71b5358601-18_133311261096502442.pptx"/>
  <p:tag name="ISLIDE.OUTLINE" val="15937"/>
  <p:tag name="ISLIDE.TEMPLATE" val="cb450186-34b9-4c6f-aa29-0c81b5c4969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f7fe5090-347a-4042-b428-8ae3d51128a6.pptx"/>
  <p:tag name="ISLIDE.TAG" val="9e4641ec-8dc6-4050-900b-dadf5fdb9e4c"/>
  <p:tag name="ISLIDE.OUTLINECONTENT" val="26766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f7fe5090-347a-4042-b428-8ae3d51128a6.pptx"/>
  <p:tag name="ISLIDE.TAG" val="9e4641ec-8dc6-4050-900b-dadf5fdb9e4c"/>
  <p:tag name="ISLIDE.OUTLINECONTENT" val="26769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9a086b99-cfa0-4707-b8ca-ae0fd06874b2.pptx"/>
  <p:tag name="ISLIDE.TAG" val="9e4641ec-8dc6-4050-900b-dadf5fdb9e4c"/>
  <p:tag name="ISLIDE.OUTLINECONTENT" val="26760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79ec5c06-ca88-4fa0-8766-ed5f00dc6289.pptx"/>
  <p:tag name="ISLIDE.TAG" val="2beb2bf3-40ba-4876-8eff-8450af69fbd8"/>
  <p:tag name="ISLIDE.OUTLINECONTENT" val="26763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79ec5c06-ca88-4fa0-8766-ed5f00dc6289.pptx"/>
  <p:tag name="ISLIDE.TAG" val="2beb2bf3-40ba-4876-8eff-8450af69fbd8"/>
  <p:tag name="ISLIDE.OUTLINECONTENT" val="26771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f7fe5090-347a-4042-b428-8ae3d51128a6.pptx"/>
  <p:tag name="ISLIDE.TAG" val="9e4641ec-8dc6-4050-900b-dadf5fdb9e4c"/>
  <p:tag name="ISLIDE.OUTLINECONTENT" val="26774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e33a0760-1833-4494-bcd1-304e93d24173.pptx"/>
  <p:tag name="ISLIDE.TAG" val="bd142c3d-b2ac-49d2-945d-a40ea7d68a02"/>
  <p:tag name="ISLIDE.OUTLINECONTENT" val="26778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41f4db89-9410-487d-af68-3a91ce9de211.pptx"/>
  <p:tag name="ISLIDE.TAG" val="bd142c3d-b2ac-49d2-945d-a40ea7d68a02"/>
  <p:tag name="ISLIDE.OUTLINECONTENT" val="26779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c08a97f7-4ce0-424f-bda8-212762839fba.pptx"/>
  <p:tag name="ISLIDE.TAG" val="bd142c3d-b2ac-49d2-945d-a40ea7d68a02"/>
  <p:tag name="ISLIDE.OUTLINECONTENT" val="2678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9a086b99-cfa0-4707-b8ca-ae0fd06874b2.pptx"/>
  <p:tag name="ISLIDE.TAG" val="9e4641ec-8dc6-4050-900b-dadf5fdb9e4c"/>
  <p:tag name="ISLIDE.OUTLINECONTENT" val="26782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41f4db89-9410-487d-af68-3a91ce9de211.pptx"/>
  <p:tag name="ISLIDE.TAG" val="bd142c3d-b2ac-49d2-945d-a40ea7d68a02"/>
  <p:tag name="ISLIDE.OUTLINECONTENT" val="26785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9a086b99-cfa0-4707-b8ca-ae0fd06874b2.pptx"/>
  <p:tag name="ISLIDE.TAG" val="9e4641ec-8dc6-4050-900b-dadf5fdb9e4c"/>
  <p:tag name="ISLIDE.OUTLINECONTENT" val="26787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cb45e1b2-4d8e-42dc-a53d-07addbf0dc6b.pptx"/>
  <p:tag name="ISLIDE.TAG" val="bd142c3d-b2ac-49d2-945d-a40ea7d68a02"/>
  <p:tag name="ISLIDE.OUTLINECONTENT" val="26790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9a086b99-cfa0-4707-b8ca-ae0fd06874b2.pptx"/>
  <p:tag name="ISLIDE.TAG" val="9e4641ec-8dc6-4050-900b-dadf5fdb9e4c"/>
  <p:tag name="ISLIDE.OUTLINECONTENT" val="267922"/>
</p:tagLst>
</file>

<file path=ppt/theme/theme1.xml><?xml version="1.0" encoding="utf-8"?>
<a:theme xmlns:a="http://schemas.openxmlformats.org/drawingml/2006/main" name="OfficePLUS 主题">
  <a:themeElements>
    <a:clrScheme name="iSlide VI标准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A88C8"/>
      </a:accent1>
      <a:accent2>
        <a:srgbClr val="265D96"/>
      </a:accent2>
      <a:accent3>
        <a:srgbClr val="00ABEB"/>
      </a:accent3>
      <a:accent4>
        <a:srgbClr val="3977B5"/>
      </a:accent4>
      <a:accent5>
        <a:srgbClr val="41BAAF"/>
      </a:accent5>
      <a:accent6>
        <a:srgbClr val="235689"/>
      </a:accent6>
      <a:hlink>
        <a:srgbClr val="4472C4"/>
      </a:hlink>
      <a:folHlink>
        <a:srgbClr val="BFBFBF"/>
      </a:folHlink>
    </a:clrScheme>
    <a:fontScheme name="标准字体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Default.potx" id="{1D9758C4-BF53-48D5-9F51-21F468A6C710}" vid="{F0E1EFAF-5478-48F0-8152-DA9350739AF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iSlide VI标准">
    <a:dk1>
      <a:srgbClr val="000000"/>
    </a:dk1>
    <a:lt1>
      <a:srgbClr val="FFFFFF"/>
    </a:lt1>
    <a:dk2>
      <a:srgbClr val="778495"/>
    </a:dk2>
    <a:lt2>
      <a:srgbClr val="F0F0F0"/>
    </a:lt2>
    <a:accent1>
      <a:srgbClr val="2A88C8"/>
    </a:accent1>
    <a:accent2>
      <a:srgbClr val="265D96"/>
    </a:accent2>
    <a:accent3>
      <a:srgbClr val="00ABEB"/>
    </a:accent3>
    <a:accent4>
      <a:srgbClr val="3977B5"/>
    </a:accent4>
    <a:accent5>
      <a:srgbClr val="41BAAF"/>
    </a:accent5>
    <a:accent6>
      <a:srgbClr val="235689"/>
    </a:accent6>
    <a:hlink>
      <a:srgbClr val="4472C4"/>
    </a:hlink>
    <a:folHlink>
      <a:srgbClr val="BFBFBF"/>
    </a:folHlink>
  </a:clrScheme>
</a:themeOverrid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Nicky</Template>
  <TotalTime>420</TotalTime>
  <Words>913</Words>
  <Application>Microsoft Office PowerPoint</Application>
  <PresentationFormat>宽屏</PresentationFormat>
  <Paragraphs>172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8" baseType="lpstr">
      <vt:lpstr>等线</vt:lpstr>
      <vt:lpstr>汉仪书宋二简</vt:lpstr>
      <vt:lpstr>Arial</vt:lpstr>
      <vt:lpstr>OfficePLUS 主题</vt:lpstr>
      <vt:lpstr>PowerPoint 演示文稿</vt:lpstr>
      <vt:lpstr>广西中医药大学 本科毕业答辩</vt:lpstr>
      <vt:lpstr>目录</vt:lpstr>
      <vt:lpstr>介绍</vt:lpstr>
      <vt:lpstr>研究方法</vt:lpstr>
      <vt:lpstr>实验设计</vt:lpstr>
      <vt:lpstr>论文背景</vt:lpstr>
      <vt:lpstr>研究背景和动机</vt:lpstr>
      <vt:lpstr>研究问题和研究目的</vt:lpstr>
      <vt:lpstr>数据收集与处理</vt:lpstr>
      <vt:lpstr>研究方法和数据分析</vt:lpstr>
      <vt:lpstr>实验结果</vt:lpstr>
      <vt:lpstr>数据分析</vt:lpstr>
      <vt:lpstr>关键发现</vt:lpstr>
      <vt:lpstr>研究结果和结论</vt:lpstr>
      <vt:lpstr>研究结果</vt:lpstr>
      <vt:lpstr>结论</vt:lpstr>
      <vt:lpstr>研究贡献和局限性</vt:lpstr>
      <vt:lpstr>未来研究方向</vt:lpstr>
      <vt:lpstr>启示与建议</vt:lpstr>
      <vt:lpstr>未来研究展望和建议</vt:lpstr>
      <vt:lpstr>导师致谢</vt:lpstr>
      <vt:lpstr>同学与合作者感谢</vt:lpstr>
      <vt:lpstr>谢谢观看！</vt:lpstr>
    </vt:vector>
  </TitlesOfParts>
  <Manager>iSlide</Manager>
  <Company>iSlide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iSlide PowerPoint  Standard Template</dc:title>
  <dc:creator>Nicky</dc:creator>
  <cp:lastModifiedBy>唐孙茹</cp:lastModifiedBy>
  <cp:revision>12</cp:revision>
  <cp:lastPrinted>2023-06-26T16:00:00Z</cp:lastPrinted>
  <dcterms:created xsi:type="dcterms:W3CDTF">2023-06-26T16:00:00Z</dcterms:created>
  <dcterms:modified xsi:type="dcterms:W3CDTF">2024-07-01T03:57:58Z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EMPLATE">
    <vt:lpwstr>cb450186-34b9-4c6f-aa29-0c81b5c49697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2024-05-24T03:59:06Z</vt:lpwstr>
  </property>
  <property fmtid="{D5CDD505-2E9C-101B-9397-08002B2CF9AE}" pid="5" name="MSIP_Label_defa4170-0d19-0005-0004-bc88714345d2_Method">
    <vt:lpwstr>Standard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5aafbc3e-5513-4e7e-967c-bcff13281c11</vt:lpwstr>
  </property>
  <property fmtid="{D5CDD505-2E9C-101B-9397-08002B2CF9AE}" pid="8" name="MSIP_Label_defa4170-0d19-0005-0004-bc88714345d2_ActionId">
    <vt:lpwstr>513dc8a4-3da4-4ce5-952c-647f5e249457</vt:lpwstr>
  </property>
  <property fmtid="{D5CDD505-2E9C-101B-9397-08002B2CF9AE}" pid="9" name="MSIP_Label_defa4170-0d19-0005-0004-bc88714345d2_ContentBits">
    <vt:lpwstr>0</vt:lpwstr>
  </property>
</Properties>
</file>